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317" r:id="rId3"/>
    <p:sldId id="328" r:id="rId4"/>
    <p:sldId id="343" r:id="rId5"/>
    <p:sldId id="417" r:id="rId6"/>
    <p:sldId id="445" r:id="rId7"/>
    <p:sldId id="457" r:id="rId8"/>
    <p:sldId id="446" r:id="rId9"/>
    <p:sldId id="442" r:id="rId10"/>
    <p:sldId id="443" r:id="rId11"/>
    <p:sldId id="444" r:id="rId12"/>
    <p:sldId id="458" r:id="rId13"/>
    <p:sldId id="447" r:id="rId14"/>
    <p:sldId id="449" r:id="rId15"/>
    <p:sldId id="448" r:id="rId16"/>
    <p:sldId id="450" r:id="rId17"/>
    <p:sldId id="451" r:id="rId18"/>
    <p:sldId id="452" r:id="rId19"/>
    <p:sldId id="460" r:id="rId20"/>
    <p:sldId id="461" r:id="rId21"/>
    <p:sldId id="459" r:id="rId22"/>
    <p:sldId id="462" r:id="rId23"/>
    <p:sldId id="453" r:id="rId24"/>
    <p:sldId id="463" r:id="rId25"/>
    <p:sldId id="464" r:id="rId26"/>
    <p:sldId id="465" r:id="rId27"/>
    <p:sldId id="454" r:id="rId28"/>
    <p:sldId id="466" r:id="rId29"/>
    <p:sldId id="468" r:id="rId30"/>
    <p:sldId id="455" r:id="rId31"/>
    <p:sldId id="469" r:id="rId32"/>
    <p:sldId id="470" r:id="rId33"/>
    <p:sldId id="456" r:id="rId34"/>
    <p:sldId id="258"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欧宁" initials="CO" lastIdx="2" clrIdx="0">
    <p:extLst>
      <p:ext uri="{19B8F6BF-5375-455C-9EA6-DF929625EA0E}">
        <p15:presenceInfo xmlns="" xmlns:p15="http://schemas.microsoft.com/office/powerpoint/2012/main" userId="欧宁"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100" d="100"/>
          <a:sy n="100" d="100"/>
        </p:scale>
        <p:origin x="-876" y="-6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DCA50-C4DE-4519-A652-7038AE3FF29A}" type="datetimeFigureOut">
              <a:rPr lang="zh-CN" altLang="en-US" smtClean="0"/>
              <a:pPr/>
              <a:t>2017/12/26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69190-94D2-4E1D-8F8D-D77F575ABFB3}" type="slidenum">
              <a:rPr lang="zh-CN" altLang="en-US" smtClean="0"/>
              <a:pPr/>
              <a:t>‹#›</a:t>
            </a:fld>
            <a:endParaRPr lang="zh-CN" altLang="en-US"/>
          </a:p>
        </p:txBody>
      </p:sp>
    </p:spTree>
    <p:extLst>
      <p:ext uri="{BB962C8B-B14F-4D97-AF65-F5344CB8AC3E}">
        <p14:creationId xmlns="" xmlns:p14="http://schemas.microsoft.com/office/powerpoint/2010/main" val="730536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769190-94D2-4E1D-8F8D-D77F575ABFB3}" type="slidenum">
              <a:rPr lang="zh-CN" altLang="en-US" smtClean="0"/>
              <a:pPr/>
              <a:t>34</a:t>
            </a:fld>
            <a:endParaRPr lang="zh-CN" altLang="en-US"/>
          </a:p>
        </p:txBody>
      </p:sp>
    </p:spTree>
    <p:extLst>
      <p:ext uri="{BB962C8B-B14F-4D97-AF65-F5344CB8AC3E}">
        <p14:creationId xmlns="" xmlns:p14="http://schemas.microsoft.com/office/powerpoint/2010/main" val="619007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DCA02A-7A2B-488E-B0B6-FA5125E68860}" type="datetime1">
              <a:rPr lang="zh-CN" altLang="en-US" smtClean="0"/>
              <a:pPr/>
              <a:t>2017/12/26</a:t>
            </a:fld>
            <a:endParaRPr lang="zh-CN" altLang="en-US"/>
          </a:p>
        </p:txBody>
      </p:sp>
      <p:sp>
        <p:nvSpPr>
          <p:cNvPr id="5" name="页脚占位符 4"/>
          <p:cNvSpPr>
            <a:spLocks noGrp="1"/>
          </p:cNvSpPr>
          <p:nvPr>
            <p:ph type="ftr" sz="quarter" idx="11"/>
          </p:nvPr>
        </p:nvSpPr>
        <p:spPr/>
        <p:txBody>
          <a:bodyPr/>
          <a:lstStyle/>
          <a:p>
            <a:r>
              <a:rPr lang="zh-CN" altLang="en-US"/>
              <a:t>网龙工程院</a:t>
            </a:r>
          </a:p>
        </p:txBody>
      </p:sp>
      <p:sp>
        <p:nvSpPr>
          <p:cNvPr id="6" name="灯片编号占位符 5"/>
          <p:cNvSpPr>
            <a:spLocks noGrp="1"/>
          </p:cNvSpPr>
          <p:nvPr>
            <p:ph type="sldNum" sz="quarter" idx="12"/>
          </p:nvPr>
        </p:nvSpPr>
        <p:spPr/>
        <p:txBody>
          <a:bodyPr/>
          <a:lstStyle/>
          <a:p>
            <a:fld id="{1B0F9C86-F15F-44B1-A588-553199B488D9}" type="slidenum">
              <a:rPr lang="zh-CN" altLang="en-US" smtClean="0"/>
              <a:pPr/>
              <a:t>‹#›</a:t>
            </a:fld>
            <a:endParaRPr lang="zh-CN" altLang="en-US"/>
          </a:p>
        </p:txBody>
      </p:sp>
      <p:sp>
        <p:nvSpPr>
          <p:cNvPr id="7" name="标题 1"/>
          <p:cNvSpPr>
            <a:spLocks noGrp="1"/>
          </p:cNvSpPr>
          <p:nvPr>
            <p:ph type="ctrTitle"/>
          </p:nvPr>
        </p:nvSpPr>
        <p:spPr>
          <a:xfrm>
            <a:off x="759840" y="3429000"/>
            <a:ext cx="5183928" cy="656955"/>
          </a:xfrm>
          <a:prstGeom prst="rect">
            <a:avLst/>
          </a:prstGeom>
        </p:spPr>
        <p:txBody>
          <a:bodyPr anchor="b"/>
          <a:lstStyle>
            <a:lvl1pPr algn="ctr">
              <a:defRPr sz="3200">
                <a:solidFill>
                  <a:srgbClr val="00B0F0"/>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8" name="副标题 2"/>
          <p:cNvSpPr>
            <a:spLocks noGrp="1"/>
          </p:cNvSpPr>
          <p:nvPr>
            <p:ph type="subTitle" idx="1"/>
          </p:nvPr>
        </p:nvSpPr>
        <p:spPr>
          <a:xfrm>
            <a:off x="759840" y="4292988"/>
            <a:ext cx="4967931" cy="431994"/>
          </a:xfrm>
          <a:prstGeom prst="rect">
            <a:avLst/>
          </a:prstGeom>
        </p:spPr>
        <p:txBody>
          <a:bodyPr/>
          <a:lstStyle>
            <a:lvl1pPr marL="0" indent="0" algn="r">
              <a:buNone/>
              <a:defRPr sz="2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Tree>
    <p:extLst>
      <p:ext uri="{BB962C8B-B14F-4D97-AF65-F5344CB8AC3E}">
        <p14:creationId xmlns="" xmlns:p14="http://schemas.microsoft.com/office/powerpoint/2010/main" val="41155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标题 1"/>
          <p:cNvSpPr>
            <a:spLocks noGrp="1"/>
          </p:cNvSpPr>
          <p:nvPr>
            <p:ph type="title"/>
          </p:nvPr>
        </p:nvSpPr>
        <p:spPr>
          <a:xfrm>
            <a:off x="609600" y="223456"/>
            <a:ext cx="9256295" cy="668867"/>
          </a:xfrm>
          <a:prstGeom prst="rect">
            <a:avLst/>
          </a:prstGeom>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4" name="内容占位符 2"/>
          <p:cNvSpPr>
            <a:spLocks noGrp="1"/>
          </p:cNvSpPr>
          <p:nvPr>
            <p:ph idx="1"/>
          </p:nvPr>
        </p:nvSpPr>
        <p:spPr>
          <a:xfrm>
            <a:off x="609600" y="1269030"/>
            <a:ext cx="10972800" cy="4857133"/>
          </a:xfrm>
          <a:prstGeom prst="rect">
            <a:avLst/>
          </a:prstGeom>
        </p:spPr>
        <p:txBody>
          <a:bodyPr/>
          <a:lstStyle>
            <a:lvl1pPr>
              <a:lnSpc>
                <a:spcPct val="120000"/>
              </a:lnSpc>
              <a:spcBef>
                <a:spcPts val="1500"/>
              </a:spcBef>
              <a:defRPr>
                <a:latin typeface="微软雅黑" panose="020B0503020204020204" pitchFamily="34" charset="-122"/>
                <a:ea typeface="微软雅黑" panose="020B0503020204020204" pitchFamily="34" charset="-122"/>
              </a:defRPr>
            </a:lvl1pPr>
            <a:lvl2pPr>
              <a:lnSpc>
                <a:spcPct val="120000"/>
              </a:lnSpc>
              <a:spcBef>
                <a:spcPts val="1500"/>
              </a:spcBef>
              <a:defRPr>
                <a:latin typeface="微软雅黑" panose="020B0503020204020204" pitchFamily="34" charset="-122"/>
                <a:ea typeface="微软雅黑" panose="020B0503020204020204" pitchFamily="34" charset="-122"/>
              </a:defRPr>
            </a:lvl2pPr>
            <a:lvl3pPr>
              <a:lnSpc>
                <a:spcPct val="120000"/>
              </a:lnSpc>
              <a:spcBef>
                <a:spcPts val="1500"/>
              </a:spcBef>
              <a:defRPr>
                <a:latin typeface="微软雅黑" panose="020B0503020204020204" pitchFamily="34" charset="-122"/>
                <a:ea typeface="微软雅黑" panose="020B0503020204020204" pitchFamily="34" charset="-122"/>
              </a:defRPr>
            </a:lvl3pPr>
            <a:lvl4pPr>
              <a:lnSpc>
                <a:spcPct val="120000"/>
              </a:lnSpc>
              <a:spcBef>
                <a:spcPts val="1500"/>
              </a:spcBef>
              <a:defRPr>
                <a:latin typeface="微软雅黑" panose="020B0503020204020204" pitchFamily="34" charset="-122"/>
                <a:ea typeface="微软雅黑" panose="020B0503020204020204" pitchFamily="34" charset="-122"/>
              </a:defRPr>
            </a:lvl4pPr>
            <a:lvl5pPr>
              <a:lnSpc>
                <a:spcPct val="120000"/>
              </a:lnSpc>
              <a:spcBef>
                <a:spcPts val="1500"/>
              </a:spcBef>
              <a:defRPr>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5" name="日期占位符 1"/>
          <p:cNvSpPr>
            <a:spLocks noGrp="1" noChangeArrowheads="1"/>
          </p:cNvSpPr>
          <p:nvPr>
            <p:ph type="dt" sz="half" idx="2"/>
          </p:nvPr>
        </p:nvSpPr>
        <p:spPr bwMode="auto">
          <a:xfrm>
            <a:off x="609600" y="6245225"/>
            <a:ext cx="2844800" cy="476250"/>
          </a:xfrm>
          <a:prstGeom prst="rect">
            <a:avLst/>
          </a:prstGeom>
          <a:noFill/>
          <a:ln>
            <a:noFill/>
          </a:ln>
        </p:spPr>
        <p:txBody>
          <a:bodyPr vert="horz" wrap="square" lIns="91440" tIns="45720" rIns="91440" bIns="45720" numCol="1" anchor="t" anchorCtr="0" compatLnSpc="1"/>
          <a:lstStyle>
            <a:lvl1pPr eaLnBrk="0" hangingPunct="0">
              <a:buFont typeface="Arial" pitchFamily="34" charset="0"/>
              <a:buNone/>
              <a:defRPr sz="1400">
                <a:solidFill>
                  <a:schemeClr val="tx1">
                    <a:lumMod val="50000"/>
                    <a:lumOff val="50000"/>
                  </a:schemeClr>
                </a:solidFill>
                <a:latin typeface="Arial" pitchFamily="34" charset="0"/>
                <a:sym typeface="Arial" pitchFamily="34" charset="0"/>
              </a:defRPr>
            </a:lvl1pPr>
          </a:lstStyle>
          <a:p>
            <a:pPr>
              <a:defRPr/>
            </a:pPr>
            <a:fld id="{45B263E9-22A0-49D4-ACD1-C0DCAE04C867}" type="datetime1">
              <a:rPr lang="zh-CN" altLang="en-US" smtClean="0"/>
              <a:pPr>
                <a:defRPr/>
              </a:pPr>
              <a:t>2017/12/26</a:t>
            </a:fld>
            <a:endParaRPr lang="en-US" sz="1800"/>
          </a:p>
        </p:txBody>
      </p:sp>
      <p:sp>
        <p:nvSpPr>
          <p:cNvPr id="16" name="页脚占位符 2"/>
          <p:cNvSpPr>
            <a:spLocks noGrp="1" noChangeArrowheads="1"/>
          </p:cNvSpPr>
          <p:nvPr>
            <p:ph type="ftr" sz="quarter" idx="3"/>
          </p:nvPr>
        </p:nvSpPr>
        <p:spPr bwMode="auto">
          <a:xfrm>
            <a:off x="4165600" y="6245225"/>
            <a:ext cx="3860800" cy="476250"/>
          </a:xfrm>
          <a:prstGeom prst="rect">
            <a:avLst/>
          </a:prstGeom>
          <a:noFill/>
          <a:ln>
            <a:noFill/>
          </a:ln>
        </p:spPr>
        <p:txBody>
          <a:bodyPr vert="horz" wrap="square" lIns="91440" tIns="45720" rIns="91440" bIns="45720" numCol="1" anchor="t" anchorCtr="0" compatLnSpc="1"/>
          <a:lstStyle>
            <a:lvl1pPr algn="ctr" eaLnBrk="0" hangingPunct="0">
              <a:buFont typeface="Arial" pitchFamily="34" charset="0"/>
              <a:buNone/>
              <a:defRPr sz="1400">
                <a:solidFill>
                  <a:schemeClr val="tx1">
                    <a:lumMod val="50000"/>
                    <a:lumOff val="50000"/>
                  </a:schemeClr>
                </a:solidFill>
                <a:latin typeface="Arial" pitchFamily="34" charset="0"/>
                <a:sym typeface="Arial" pitchFamily="34" charset="0"/>
              </a:defRPr>
            </a:lvl1pPr>
          </a:lstStyle>
          <a:p>
            <a:pPr>
              <a:defRPr/>
            </a:pPr>
            <a:r>
              <a:rPr lang="zh-CN" altLang="en-US"/>
              <a:t>网龙工程院</a:t>
            </a:r>
            <a:endParaRPr lang="zh-CN" altLang="en-US" dirty="0"/>
          </a:p>
        </p:txBody>
      </p:sp>
      <p:sp>
        <p:nvSpPr>
          <p:cNvPr id="17" name="灯片编号占位符 3"/>
          <p:cNvSpPr>
            <a:spLocks noGrp="1" noChangeArrowheads="1"/>
          </p:cNvSpPr>
          <p:nvPr>
            <p:ph type="sldNum" sz="quarter" idx="4"/>
          </p:nvPr>
        </p:nvSpPr>
        <p:spPr bwMode="auto">
          <a:xfrm>
            <a:off x="8737600" y="6245225"/>
            <a:ext cx="2844800" cy="476250"/>
          </a:xfrm>
          <a:prstGeom prst="rect">
            <a:avLst/>
          </a:prstGeom>
          <a:noFill/>
          <a:ln>
            <a:noFill/>
          </a:ln>
        </p:spPr>
        <p:txBody>
          <a:bodyPr vert="horz" wrap="square" lIns="91440" tIns="45720" rIns="91440" bIns="45720" numCol="1" anchor="t" anchorCtr="0" compatLnSpc="1"/>
          <a:lstStyle>
            <a:lvl1pPr algn="r" eaLnBrk="0" hangingPunct="0">
              <a:buFont typeface="Arial" pitchFamily="34" charset="0"/>
              <a:buNone/>
              <a:defRPr sz="1400" smtClean="0">
                <a:solidFill>
                  <a:schemeClr val="tx1">
                    <a:lumMod val="50000"/>
                    <a:lumOff val="50000"/>
                  </a:schemeClr>
                </a:solidFill>
                <a:sym typeface="Arial" pitchFamily="34" charset="0"/>
              </a:defRPr>
            </a:lvl1pPr>
          </a:lstStyle>
          <a:p>
            <a:pPr>
              <a:defRPr/>
            </a:pPr>
            <a:fld id="{00021E0E-8712-4179-8A85-DC255067EC41}" type="slidenum">
              <a:rPr lang="zh-CN" altLang="en-US" smtClean="0"/>
              <a:pPr>
                <a:defRPr/>
              </a:pPr>
              <a:t>‹#›</a:t>
            </a:fld>
            <a:endParaRPr lang="en-US" altLang="zh-CN"/>
          </a:p>
        </p:txBody>
      </p:sp>
    </p:spTree>
    <p:extLst>
      <p:ext uri="{BB962C8B-B14F-4D97-AF65-F5344CB8AC3E}">
        <p14:creationId xmlns="" xmlns:p14="http://schemas.microsoft.com/office/powerpoint/2010/main" val="363043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标题 1"/>
          <p:cNvSpPr>
            <a:spLocks noGrp="1"/>
          </p:cNvSpPr>
          <p:nvPr>
            <p:ph type="title"/>
          </p:nvPr>
        </p:nvSpPr>
        <p:spPr>
          <a:xfrm>
            <a:off x="609600" y="223456"/>
            <a:ext cx="9256295" cy="668867"/>
          </a:xfrm>
          <a:prstGeom prst="rect">
            <a:avLst/>
          </a:prstGeom>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5" name="日期占位符 1"/>
          <p:cNvSpPr>
            <a:spLocks noGrp="1" noChangeArrowheads="1"/>
          </p:cNvSpPr>
          <p:nvPr>
            <p:ph type="dt" sz="half" idx="2"/>
          </p:nvPr>
        </p:nvSpPr>
        <p:spPr bwMode="auto">
          <a:xfrm>
            <a:off x="609600" y="6245225"/>
            <a:ext cx="2844800" cy="476250"/>
          </a:xfrm>
          <a:prstGeom prst="rect">
            <a:avLst/>
          </a:prstGeom>
          <a:noFill/>
          <a:ln>
            <a:noFill/>
          </a:ln>
        </p:spPr>
        <p:txBody>
          <a:bodyPr vert="horz" wrap="square" lIns="91440" tIns="45720" rIns="91440" bIns="45720" numCol="1" anchor="t" anchorCtr="0" compatLnSpc="1"/>
          <a:lstStyle>
            <a:lvl1pPr eaLnBrk="0" hangingPunct="0">
              <a:buFont typeface="Arial" pitchFamily="34" charset="0"/>
              <a:buNone/>
              <a:defRPr sz="1400">
                <a:solidFill>
                  <a:schemeClr val="tx1">
                    <a:lumMod val="50000"/>
                    <a:lumOff val="50000"/>
                  </a:schemeClr>
                </a:solidFill>
                <a:latin typeface="Arial" pitchFamily="34" charset="0"/>
                <a:sym typeface="Arial" pitchFamily="34" charset="0"/>
              </a:defRPr>
            </a:lvl1pPr>
          </a:lstStyle>
          <a:p>
            <a:pPr>
              <a:defRPr/>
            </a:pPr>
            <a:fld id="{52CBD0DF-43C3-455F-901B-91FB4B8A0DF8}" type="datetime1">
              <a:rPr lang="zh-CN" altLang="en-US" smtClean="0"/>
              <a:pPr>
                <a:defRPr/>
              </a:pPr>
              <a:t>2017/12/26</a:t>
            </a:fld>
            <a:endParaRPr lang="en-US" sz="1800"/>
          </a:p>
        </p:txBody>
      </p:sp>
      <p:sp>
        <p:nvSpPr>
          <p:cNvPr id="16" name="页脚占位符 2"/>
          <p:cNvSpPr>
            <a:spLocks noGrp="1" noChangeArrowheads="1"/>
          </p:cNvSpPr>
          <p:nvPr>
            <p:ph type="ftr" sz="quarter" idx="3"/>
          </p:nvPr>
        </p:nvSpPr>
        <p:spPr bwMode="auto">
          <a:xfrm>
            <a:off x="4165600" y="6245225"/>
            <a:ext cx="3860800" cy="476250"/>
          </a:xfrm>
          <a:prstGeom prst="rect">
            <a:avLst/>
          </a:prstGeom>
          <a:noFill/>
          <a:ln>
            <a:noFill/>
          </a:ln>
        </p:spPr>
        <p:txBody>
          <a:bodyPr vert="horz" wrap="square" lIns="91440" tIns="45720" rIns="91440" bIns="45720" numCol="1" anchor="t" anchorCtr="0" compatLnSpc="1"/>
          <a:lstStyle>
            <a:lvl1pPr algn="ctr" eaLnBrk="0" hangingPunct="0">
              <a:buFont typeface="Arial" pitchFamily="34" charset="0"/>
              <a:buNone/>
              <a:defRPr sz="1400">
                <a:solidFill>
                  <a:schemeClr val="tx1">
                    <a:lumMod val="50000"/>
                    <a:lumOff val="50000"/>
                  </a:schemeClr>
                </a:solidFill>
                <a:latin typeface="Arial" pitchFamily="34" charset="0"/>
                <a:sym typeface="Arial" pitchFamily="34" charset="0"/>
              </a:defRPr>
            </a:lvl1pPr>
          </a:lstStyle>
          <a:p>
            <a:pPr>
              <a:defRPr/>
            </a:pPr>
            <a:r>
              <a:rPr lang="zh-CN" altLang="en-US"/>
              <a:t>网龙工程院</a:t>
            </a:r>
            <a:endParaRPr lang="zh-CN" altLang="en-US" dirty="0"/>
          </a:p>
        </p:txBody>
      </p:sp>
      <p:sp>
        <p:nvSpPr>
          <p:cNvPr id="17" name="灯片编号占位符 3"/>
          <p:cNvSpPr>
            <a:spLocks noGrp="1" noChangeArrowheads="1"/>
          </p:cNvSpPr>
          <p:nvPr>
            <p:ph type="sldNum" sz="quarter" idx="4"/>
          </p:nvPr>
        </p:nvSpPr>
        <p:spPr bwMode="auto">
          <a:xfrm>
            <a:off x="8737600" y="6245225"/>
            <a:ext cx="2844800" cy="476250"/>
          </a:xfrm>
          <a:prstGeom prst="rect">
            <a:avLst/>
          </a:prstGeom>
          <a:noFill/>
          <a:ln>
            <a:noFill/>
          </a:ln>
        </p:spPr>
        <p:txBody>
          <a:bodyPr vert="horz" wrap="square" lIns="91440" tIns="45720" rIns="91440" bIns="45720" numCol="1" anchor="t" anchorCtr="0" compatLnSpc="1"/>
          <a:lstStyle>
            <a:lvl1pPr algn="r" eaLnBrk="0" hangingPunct="0">
              <a:buFont typeface="Arial" pitchFamily="34" charset="0"/>
              <a:buNone/>
              <a:defRPr sz="1400" smtClean="0">
                <a:solidFill>
                  <a:schemeClr val="tx1">
                    <a:lumMod val="50000"/>
                    <a:lumOff val="50000"/>
                  </a:schemeClr>
                </a:solidFill>
                <a:sym typeface="Arial" pitchFamily="34" charset="0"/>
              </a:defRPr>
            </a:lvl1pPr>
          </a:lstStyle>
          <a:p>
            <a:pPr>
              <a:defRPr/>
            </a:pPr>
            <a:fld id="{00021E0E-8712-4179-8A85-DC255067EC41}" type="slidenum">
              <a:rPr lang="zh-CN" altLang="en-US" smtClean="0"/>
              <a:pPr>
                <a:defRPr/>
              </a:pPr>
              <a:t>‹#›</a:t>
            </a:fld>
            <a:endParaRPr lang="en-US" altLang="zh-CN"/>
          </a:p>
        </p:txBody>
      </p:sp>
      <p:sp>
        <p:nvSpPr>
          <p:cNvPr id="7" name="内容占位符 2"/>
          <p:cNvSpPr>
            <a:spLocks noGrp="1"/>
          </p:cNvSpPr>
          <p:nvPr>
            <p:ph sz="half" idx="1"/>
          </p:nvPr>
        </p:nvSpPr>
        <p:spPr>
          <a:xfrm>
            <a:off x="609600" y="1269030"/>
            <a:ext cx="5410200" cy="452596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3"/>
          <p:cNvSpPr>
            <a:spLocks noGrp="1"/>
          </p:cNvSpPr>
          <p:nvPr>
            <p:ph sz="half" idx="10"/>
          </p:nvPr>
        </p:nvSpPr>
        <p:spPr>
          <a:xfrm>
            <a:off x="6172200" y="1269029"/>
            <a:ext cx="5410200" cy="452596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 xmlns:p14="http://schemas.microsoft.com/office/powerpoint/2010/main" val="1124203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标题 1"/>
          <p:cNvSpPr>
            <a:spLocks noGrp="1"/>
          </p:cNvSpPr>
          <p:nvPr>
            <p:ph type="title"/>
          </p:nvPr>
        </p:nvSpPr>
        <p:spPr>
          <a:xfrm>
            <a:off x="609600" y="223456"/>
            <a:ext cx="9256295" cy="668867"/>
          </a:xfrm>
          <a:prstGeom prst="rect">
            <a:avLst/>
          </a:prstGeom>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0" name="文本占位符 2"/>
          <p:cNvSpPr>
            <a:spLocks noGrp="1"/>
          </p:cNvSpPr>
          <p:nvPr>
            <p:ph type="body" idx="1"/>
          </p:nvPr>
        </p:nvSpPr>
        <p:spPr>
          <a:xfrm>
            <a:off x="606108" y="1274559"/>
            <a:ext cx="5417893" cy="570464"/>
          </a:xfrm>
          <a:prstGeom prst="rect">
            <a:avLst/>
          </a:prstGeom>
        </p:spPr>
        <p:txBody>
          <a:bodyPr anchor="t"/>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11" name="内容占位符 3"/>
          <p:cNvSpPr>
            <a:spLocks noGrp="1"/>
          </p:cNvSpPr>
          <p:nvPr>
            <p:ph sz="half" idx="2"/>
          </p:nvPr>
        </p:nvSpPr>
        <p:spPr>
          <a:xfrm>
            <a:off x="606108" y="1989021"/>
            <a:ext cx="5417893" cy="3918836"/>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2" name="文本占位符 4"/>
          <p:cNvSpPr>
            <a:spLocks noGrp="1"/>
          </p:cNvSpPr>
          <p:nvPr>
            <p:ph type="body" sz="quarter" idx="3"/>
          </p:nvPr>
        </p:nvSpPr>
        <p:spPr>
          <a:xfrm>
            <a:off x="6096000" y="1268956"/>
            <a:ext cx="5183188" cy="576067"/>
          </a:xfrm>
          <a:prstGeom prst="rect">
            <a:avLst/>
          </a:prstGeom>
        </p:spPr>
        <p:txBody>
          <a:bodyPr anchor="t"/>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13" name="内容占位符 5"/>
          <p:cNvSpPr>
            <a:spLocks noGrp="1"/>
          </p:cNvSpPr>
          <p:nvPr>
            <p:ph sz="quarter" idx="4"/>
          </p:nvPr>
        </p:nvSpPr>
        <p:spPr>
          <a:xfrm>
            <a:off x="6096000" y="1989020"/>
            <a:ext cx="5486400" cy="3918837"/>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4" name="日期占位符 1"/>
          <p:cNvSpPr>
            <a:spLocks noGrp="1" noChangeArrowheads="1"/>
          </p:cNvSpPr>
          <p:nvPr>
            <p:ph type="dt" sz="half" idx="10"/>
          </p:nvPr>
        </p:nvSpPr>
        <p:spPr bwMode="auto">
          <a:xfrm>
            <a:off x="609600" y="6245225"/>
            <a:ext cx="2844800" cy="476250"/>
          </a:xfrm>
          <a:prstGeom prst="rect">
            <a:avLst/>
          </a:prstGeom>
          <a:noFill/>
          <a:ln>
            <a:noFill/>
          </a:ln>
        </p:spPr>
        <p:txBody>
          <a:bodyPr vert="horz" wrap="square" lIns="91440" tIns="45720" rIns="91440" bIns="45720" numCol="1" anchor="t" anchorCtr="0" compatLnSpc="1"/>
          <a:lstStyle>
            <a:lvl1pPr eaLnBrk="0" hangingPunct="0">
              <a:buFont typeface="Arial" pitchFamily="34" charset="0"/>
              <a:buNone/>
              <a:defRPr sz="1400">
                <a:solidFill>
                  <a:schemeClr val="tx1">
                    <a:lumMod val="50000"/>
                    <a:lumOff val="50000"/>
                  </a:schemeClr>
                </a:solidFill>
                <a:latin typeface="Arial" pitchFamily="34" charset="0"/>
                <a:sym typeface="Arial" pitchFamily="34" charset="0"/>
              </a:defRPr>
            </a:lvl1pPr>
          </a:lstStyle>
          <a:p>
            <a:pPr>
              <a:defRPr/>
            </a:pPr>
            <a:fld id="{9247A924-4997-4B24-871B-3A29DEB90306}" type="datetime1">
              <a:rPr lang="zh-CN" altLang="en-US" smtClean="0"/>
              <a:pPr>
                <a:defRPr/>
              </a:pPr>
              <a:t>2017/12/26</a:t>
            </a:fld>
            <a:endParaRPr lang="en-US" sz="1800"/>
          </a:p>
        </p:txBody>
      </p:sp>
      <p:sp>
        <p:nvSpPr>
          <p:cNvPr id="18" name="页脚占位符 2"/>
          <p:cNvSpPr>
            <a:spLocks noGrp="1" noChangeArrowheads="1"/>
          </p:cNvSpPr>
          <p:nvPr>
            <p:ph type="ftr" sz="quarter" idx="11"/>
          </p:nvPr>
        </p:nvSpPr>
        <p:spPr bwMode="auto">
          <a:xfrm>
            <a:off x="4165600" y="6245225"/>
            <a:ext cx="3860800" cy="476250"/>
          </a:xfrm>
          <a:prstGeom prst="rect">
            <a:avLst/>
          </a:prstGeom>
          <a:noFill/>
          <a:ln>
            <a:noFill/>
          </a:ln>
        </p:spPr>
        <p:txBody>
          <a:bodyPr vert="horz" wrap="square" lIns="91440" tIns="45720" rIns="91440" bIns="45720" numCol="1" anchor="t" anchorCtr="0" compatLnSpc="1"/>
          <a:lstStyle>
            <a:lvl1pPr algn="ctr" eaLnBrk="0" hangingPunct="0">
              <a:buFont typeface="Arial" pitchFamily="34" charset="0"/>
              <a:buNone/>
              <a:defRPr sz="1400">
                <a:solidFill>
                  <a:schemeClr val="tx1">
                    <a:lumMod val="50000"/>
                    <a:lumOff val="50000"/>
                  </a:schemeClr>
                </a:solidFill>
                <a:latin typeface="Arial" pitchFamily="34" charset="0"/>
                <a:sym typeface="Arial" pitchFamily="34" charset="0"/>
              </a:defRPr>
            </a:lvl1pPr>
          </a:lstStyle>
          <a:p>
            <a:pPr>
              <a:defRPr/>
            </a:pPr>
            <a:r>
              <a:rPr lang="zh-CN" altLang="en-US"/>
              <a:t>网龙工程院</a:t>
            </a:r>
            <a:endParaRPr lang="zh-CN" altLang="en-US" dirty="0"/>
          </a:p>
        </p:txBody>
      </p:sp>
      <p:sp>
        <p:nvSpPr>
          <p:cNvPr id="19" name="灯片编号占位符 3"/>
          <p:cNvSpPr>
            <a:spLocks noGrp="1" noChangeArrowheads="1"/>
          </p:cNvSpPr>
          <p:nvPr>
            <p:ph type="sldNum" sz="quarter" idx="12"/>
          </p:nvPr>
        </p:nvSpPr>
        <p:spPr bwMode="auto">
          <a:xfrm>
            <a:off x="8737600" y="6245225"/>
            <a:ext cx="2844800" cy="476250"/>
          </a:xfrm>
          <a:prstGeom prst="rect">
            <a:avLst/>
          </a:prstGeom>
          <a:noFill/>
          <a:ln>
            <a:noFill/>
          </a:ln>
        </p:spPr>
        <p:txBody>
          <a:bodyPr vert="horz" wrap="square" lIns="91440" tIns="45720" rIns="91440" bIns="45720" numCol="1" anchor="t" anchorCtr="0" compatLnSpc="1"/>
          <a:lstStyle>
            <a:lvl1pPr algn="r" eaLnBrk="0" hangingPunct="0">
              <a:buFont typeface="Arial" pitchFamily="34" charset="0"/>
              <a:buNone/>
              <a:defRPr sz="1400" smtClean="0">
                <a:solidFill>
                  <a:schemeClr val="tx1">
                    <a:lumMod val="50000"/>
                    <a:lumOff val="50000"/>
                  </a:schemeClr>
                </a:solidFill>
                <a:sym typeface="Arial" pitchFamily="34" charset="0"/>
              </a:defRPr>
            </a:lvl1pPr>
          </a:lstStyle>
          <a:p>
            <a:pPr>
              <a:defRPr/>
            </a:pPr>
            <a:fld id="{00021E0E-8712-4179-8A85-DC255067EC41}" type="slidenum">
              <a:rPr lang="zh-CN" altLang="en-US" smtClean="0"/>
              <a:pPr>
                <a:defRPr/>
              </a:pPr>
              <a:t>‹#›</a:t>
            </a:fld>
            <a:endParaRPr lang="en-US" altLang="zh-CN"/>
          </a:p>
        </p:txBody>
      </p:sp>
    </p:spTree>
    <p:extLst>
      <p:ext uri="{BB962C8B-B14F-4D97-AF65-F5344CB8AC3E}">
        <p14:creationId xmlns="" xmlns:p14="http://schemas.microsoft.com/office/powerpoint/2010/main" val="110894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封底">
    <p:spTree>
      <p:nvGrpSpPr>
        <p:cNvPr id="1" name=""/>
        <p:cNvGrpSpPr/>
        <p:nvPr/>
      </p:nvGrpSpPr>
      <p:grpSpPr>
        <a:xfrm>
          <a:off x="0" y="0"/>
          <a:ext cx="0" cy="0"/>
          <a:chOff x="0" y="0"/>
          <a:chExt cx="0" cy="0"/>
        </a:xfrm>
      </p:grpSpPr>
      <p:pic>
        <p:nvPicPr>
          <p:cNvPr id="5" name="图片 3"/>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1258094"/>
            <a:ext cx="12203113" cy="346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3" descr="网龙反白"/>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4712493" y="2276475"/>
            <a:ext cx="2143125" cy="1430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3"/>
          <p:cNvSpPr>
            <a:spLocks noChangeArrowheads="1"/>
          </p:cNvSpPr>
          <p:nvPr userDrawn="1"/>
        </p:nvSpPr>
        <p:spPr bwMode="auto">
          <a:xfrm>
            <a:off x="3792536" y="5253770"/>
            <a:ext cx="3983037" cy="823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4800" dirty="0">
                <a:solidFill>
                  <a:srgbClr val="00B0F0"/>
                </a:solidFill>
                <a:ea typeface="微软雅黑" panose="020B0503020204020204" pitchFamily="34" charset="-122"/>
                <a:sym typeface="Arial" panose="020B0604020202020204" pitchFamily="34" charset="0"/>
              </a:rPr>
              <a:t>THANK YOU!</a:t>
            </a:r>
          </a:p>
        </p:txBody>
      </p:sp>
    </p:spTree>
    <p:extLst>
      <p:ext uri="{BB962C8B-B14F-4D97-AF65-F5344CB8AC3E}">
        <p14:creationId xmlns="" xmlns:p14="http://schemas.microsoft.com/office/powerpoint/2010/main" val="16299051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329CC3-86C2-49E0-91B6-FAFB811752A0}" type="datetime1">
              <a:rPr lang="zh-CN" altLang="en-US" smtClean="0"/>
              <a:pPr/>
              <a:t>2017/12/26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网龙工程院</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0F9C86-F15F-44B1-A588-553199B488D9}" type="slidenum">
              <a:rPr lang="zh-CN" altLang="en-US" smtClean="0"/>
              <a:pPr/>
              <a:t>‹#›</a:t>
            </a:fld>
            <a:endParaRPr lang="zh-CN" altLang="en-US"/>
          </a:p>
        </p:txBody>
      </p:sp>
    </p:spTree>
    <p:extLst>
      <p:ext uri="{BB962C8B-B14F-4D97-AF65-F5344CB8AC3E}">
        <p14:creationId xmlns="" xmlns:p14="http://schemas.microsoft.com/office/powerpoint/2010/main" val="2849370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2" r:id="rId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aw.githubusercontent.com/TeamStuQ/skill-map/master/data/designbyStuQ/png-BigData-by-StuQ.p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67629" y="3044284"/>
            <a:ext cx="5676139" cy="1041672"/>
          </a:xfrm>
        </p:spPr>
        <p:txBody>
          <a:bodyPr>
            <a:noAutofit/>
          </a:bodyPr>
          <a:lstStyle/>
          <a:p>
            <a:r>
              <a:rPr lang="zh-CN" altLang="en-US" sz="4400" b="1" dirty="0" smtClean="0"/>
              <a:t>大数据入门</a:t>
            </a:r>
            <a:endParaRPr lang="zh-CN" altLang="en-US" sz="4400" b="1" dirty="0"/>
          </a:p>
        </p:txBody>
      </p:sp>
      <p:sp>
        <p:nvSpPr>
          <p:cNvPr id="3" name="副标题 2"/>
          <p:cNvSpPr>
            <a:spLocks noGrp="1"/>
          </p:cNvSpPr>
          <p:nvPr>
            <p:ph type="subTitle" idx="1"/>
          </p:nvPr>
        </p:nvSpPr>
        <p:spPr>
          <a:xfrm>
            <a:off x="2721990" y="4371974"/>
            <a:ext cx="3031109" cy="742949"/>
          </a:xfrm>
        </p:spPr>
        <p:txBody>
          <a:bodyPr>
            <a:normAutofit/>
          </a:bodyPr>
          <a:lstStyle/>
          <a:p>
            <a:pPr algn="l"/>
            <a:r>
              <a:rPr lang="en-US" altLang="zh-CN" dirty="0" smtClean="0"/>
              <a:t> </a:t>
            </a:r>
            <a:endParaRPr lang="zh-CN" altLang="en-US" dirty="0"/>
          </a:p>
        </p:txBody>
      </p:sp>
    </p:spTree>
    <p:extLst>
      <p:ext uri="{BB962C8B-B14F-4D97-AF65-F5344CB8AC3E}">
        <p14:creationId xmlns="" xmlns:p14="http://schemas.microsoft.com/office/powerpoint/2010/main" val="2603953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743449" y="1247775"/>
            <a:ext cx="7066193" cy="4610100"/>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zh-CN" altLang="en-US" dirty="0" smtClean="0"/>
              <a:t>数据存储</a:t>
            </a:r>
            <a:r>
              <a:rPr lang="en-US" altLang="zh-CN" dirty="0" smtClean="0"/>
              <a:t>-</a:t>
            </a:r>
            <a:r>
              <a:rPr lang="en-US" altLang="zh-CN" dirty="0" err="1" smtClean="0"/>
              <a:t>HBase</a:t>
            </a:r>
            <a:endParaRPr lang="zh-CN" altLang="en-US" dirty="0"/>
          </a:p>
        </p:txBody>
      </p:sp>
      <p:sp>
        <p:nvSpPr>
          <p:cNvPr id="3" name="内容占位符 2"/>
          <p:cNvSpPr>
            <a:spLocks noGrp="1"/>
          </p:cNvSpPr>
          <p:nvPr>
            <p:ph idx="1"/>
          </p:nvPr>
        </p:nvSpPr>
        <p:spPr>
          <a:xfrm>
            <a:off x="609600" y="1269031"/>
            <a:ext cx="4238626" cy="4884120"/>
          </a:xfrm>
        </p:spPr>
        <p:txBody>
          <a:bodyPr/>
          <a:lstStyle/>
          <a:p>
            <a:r>
              <a:rPr lang="zh-CN" altLang="en-US" dirty="0" smtClean="0"/>
              <a:t>是</a:t>
            </a:r>
            <a:r>
              <a:rPr lang="en-US" altLang="zh-CN" dirty="0" smtClean="0"/>
              <a:t>Apache </a:t>
            </a:r>
            <a:r>
              <a:rPr lang="en-US" altLang="zh-CN" dirty="0" err="1" smtClean="0"/>
              <a:t>Hadoop</a:t>
            </a:r>
            <a:r>
              <a:rPr lang="zh-CN" altLang="en-US" dirty="0" smtClean="0"/>
              <a:t>的数据库，能够对大型数据提供随机、实时的读写访问，是</a:t>
            </a:r>
            <a:r>
              <a:rPr lang="en-US" altLang="zh-CN" dirty="0" smtClean="0"/>
              <a:t>Google</a:t>
            </a:r>
            <a:r>
              <a:rPr lang="zh-CN" altLang="en-US" dirty="0" smtClean="0"/>
              <a:t>的</a:t>
            </a:r>
            <a:r>
              <a:rPr lang="en-US" altLang="zh-CN" dirty="0" err="1" smtClean="0"/>
              <a:t>BigTable</a:t>
            </a:r>
            <a:r>
              <a:rPr lang="zh-CN" altLang="en-US" dirty="0" smtClean="0"/>
              <a:t>的开源实现</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dirty="0"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10</a:t>
            </a:fld>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8220075" y="1595438"/>
            <a:ext cx="3238500" cy="4543425"/>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zh-CN" altLang="en-US" dirty="0" smtClean="0"/>
              <a:t>数据存储</a:t>
            </a:r>
            <a:r>
              <a:rPr lang="en-US" altLang="zh-CN" dirty="0" smtClean="0"/>
              <a:t>-</a:t>
            </a:r>
            <a:r>
              <a:rPr lang="en-US" altLang="zh-CN" dirty="0" err="1" smtClean="0"/>
              <a:t>Ceph</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分布式的存储系统</a:t>
            </a:r>
            <a:r>
              <a:rPr lang="en-US" altLang="zh-CN" sz="2400" dirty="0" smtClean="0"/>
              <a:t>,</a:t>
            </a:r>
            <a:r>
              <a:rPr lang="zh-CN" altLang="en-US" sz="2400" dirty="0" smtClean="0"/>
              <a:t>一套存储系统同时提供对象存储、块存储和文件系统存储三种功能</a:t>
            </a:r>
            <a:endParaRPr lang="en-US" altLang="zh-CN" sz="2400" dirty="0" smtClean="0"/>
          </a:p>
          <a:p>
            <a:r>
              <a:rPr lang="en-US" altLang="zh-CN" sz="2400" dirty="0" smtClean="0"/>
              <a:t>OSD</a:t>
            </a:r>
            <a:r>
              <a:rPr lang="zh-CN" altLang="en-US" sz="2400" dirty="0" smtClean="0"/>
              <a:t>：对象存储设备</a:t>
            </a:r>
            <a:endParaRPr lang="en-US" altLang="zh-CN" sz="2400" dirty="0" smtClean="0"/>
          </a:p>
          <a:p>
            <a:r>
              <a:rPr lang="en-US" altLang="zh-CN" sz="2400" dirty="0" smtClean="0"/>
              <a:t>MON</a:t>
            </a:r>
            <a:r>
              <a:rPr lang="zh-CN" altLang="en-US" sz="2400" dirty="0" smtClean="0"/>
              <a:t>：检查集群的健康情况和状态</a:t>
            </a:r>
            <a:endParaRPr lang="en-US" altLang="zh-CN" sz="2400" dirty="0" smtClean="0"/>
          </a:p>
          <a:p>
            <a:r>
              <a:rPr lang="en-US" altLang="zh-CN" sz="2400" dirty="0" smtClean="0"/>
              <a:t>RADOS</a:t>
            </a:r>
            <a:r>
              <a:rPr lang="zh-CN" altLang="en-US" sz="2400" dirty="0" smtClean="0"/>
              <a:t>：可信赖分布式对象存储</a:t>
            </a:r>
            <a:endParaRPr lang="en-US" altLang="zh-CN" sz="2400" dirty="0" smtClean="0"/>
          </a:p>
          <a:p>
            <a:r>
              <a:rPr lang="en-US" altLang="zh-CN" sz="2400" dirty="0" smtClean="0"/>
              <a:t>RDB</a:t>
            </a:r>
            <a:r>
              <a:rPr lang="zh-CN" altLang="en-US" sz="2400" dirty="0" smtClean="0"/>
              <a:t>：  块存储</a:t>
            </a:r>
            <a:endParaRPr lang="en-US" altLang="zh-CN" sz="2400" dirty="0" smtClean="0"/>
          </a:p>
          <a:p>
            <a:r>
              <a:rPr lang="en-US" altLang="zh-CN" sz="2400" dirty="0" smtClean="0"/>
              <a:t>RADOS GW: </a:t>
            </a:r>
            <a:r>
              <a:rPr lang="zh-CN" altLang="en-US" sz="2400" dirty="0" smtClean="0"/>
              <a:t>对象网关</a:t>
            </a:r>
            <a:endParaRPr lang="en-US" altLang="zh-CN" sz="2400" dirty="0" smtClean="0"/>
          </a:p>
          <a:p>
            <a:r>
              <a:rPr lang="en-US" altLang="zh-CN" sz="2400" dirty="0" smtClean="0"/>
              <a:t>CEPH FS</a:t>
            </a:r>
            <a:r>
              <a:rPr lang="zh-CN" altLang="en-US" sz="2400" dirty="0" smtClean="0"/>
              <a:t>：遵循</a:t>
            </a:r>
            <a:r>
              <a:rPr lang="en-US" altLang="zh-CN" sz="2400" dirty="0" smtClean="0"/>
              <a:t>POSIX</a:t>
            </a:r>
            <a:r>
              <a:rPr lang="zh-CN" altLang="en-US" sz="2400" dirty="0" smtClean="0"/>
              <a:t>标准的分布式文件系统</a:t>
            </a:r>
            <a:endParaRPr lang="zh-CN" altLang="en-US" sz="2400"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数据存储</a:t>
            </a:r>
            <a:r>
              <a:rPr lang="en-US" altLang="zh-CN" dirty="0" smtClean="0"/>
              <a:t>-</a:t>
            </a:r>
            <a:r>
              <a:rPr lang="en-US" altLang="zh-CN" dirty="0" err="1" smtClean="0"/>
              <a:t>Ceph</a:t>
            </a:r>
            <a:r>
              <a:rPr lang="zh-CN" altLang="en-US" dirty="0" smtClean="0"/>
              <a:t>寻址</a:t>
            </a:r>
            <a:endParaRPr lang="zh-CN" altLang="en-US" dirty="0"/>
          </a:p>
        </p:txBody>
      </p:sp>
      <p:sp>
        <p:nvSpPr>
          <p:cNvPr id="3" name="内容占位符 2"/>
          <p:cNvSpPr>
            <a:spLocks noGrp="1"/>
          </p:cNvSpPr>
          <p:nvPr>
            <p:ph idx="1"/>
          </p:nvPr>
        </p:nvSpPr>
        <p:spPr/>
        <p:txBody>
          <a:bodyPr/>
          <a:lstStyle/>
          <a:p>
            <a:r>
              <a:rPr lang="zh-CN" altLang="en-US" dirty="0" smtClean="0"/>
              <a:t>三次映射：  </a:t>
            </a:r>
            <a:r>
              <a:rPr lang="en-US" altLang="zh-CN" dirty="0" smtClean="0"/>
              <a:t>File-》Object -》PG -》OSD</a:t>
            </a:r>
          </a:p>
          <a:p>
            <a:r>
              <a:rPr lang="en-US" altLang="zh-CN" dirty="0" smtClean="0"/>
              <a:t>PG(Placement Group) </a:t>
            </a:r>
            <a:r>
              <a:rPr lang="zh-CN" altLang="en-US" dirty="0" smtClean="0"/>
              <a:t>对象分组</a:t>
            </a:r>
            <a:endParaRPr lang="en-US" altLang="zh-CN" dirty="0" smtClean="0"/>
          </a:p>
          <a:p>
            <a:r>
              <a:rPr lang="en-US" altLang="zh-CN" dirty="0" smtClean="0"/>
              <a:t>Object -》PG </a:t>
            </a:r>
            <a:r>
              <a:rPr lang="zh-CN" altLang="en-US" dirty="0" smtClean="0"/>
              <a:t>采用静态算法，计算结构不变</a:t>
            </a:r>
            <a:endParaRPr lang="en-US" altLang="zh-CN" dirty="0" smtClean="0"/>
          </a:p>
          <a:p>
            <a:r>
              <a:rPr lang="en-US" altLang="zh-CN" dirty="0" smtClean="0"/>
              <a:t>PG -》OSD </a:t>
            </a:r>
            <a:r>
              <a:rPr lang="zh-CN" altLang="en-US" dirty="0" smtClean="0"/>
              <a:t>映射依赖环境，类似于一致性哈希算法</a:t>
            </a:r>
            <a:endParaRPr lang="en-US" altLang="zh-CN" dirty="0" smtClean="0"/>
          </a:p>
          <a:p>
            <a:r>
              <a:rPr lang="zh-CN" altLang="en-US" dirty="0" smtClean="0"/>
              <a:t>优点： 映射计算过程不需要查表</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918708" y="1266018"/>
            <a:ext cx="5768467" cy="5106207"/>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zh-CN" altLang="en-US" dirty="0" smtClean="0"/>
              <a:t>数据分析</a:t>
            </a:r>
            <a:r>
              <a:rPr lang="en-US" altLang="zh-CN" dirty="0" smtClean="0"/>
              <a:t>&amp;</a:t>
            </a:r>
            <a:r>
              <a:rPr lang="zh-CN" altLang="en-US" dirty="0" smtClean="0"/>
              <a:t>挖掘</a:t>
            </a:r>
            <a:r>
              <a:rPr lang="en-US" altLang="zh-CN" dirty="0" smtClean="0"/>
              <a:t>-Hive</a:t>
            </a:r>
            <a:endParaRPr lang="zh-CN" altLang="en-US" dirty="0"/>
          </a:p>
        </p:txBody>
      </p:sp>
      <p:sp>
        <p:nvSpPr>
          <p:cNvPr id="3" name="内容占位符 2"/>
          <p:cNvSpPr>
            <a:spLocks noGrp="1"/>
          </p:cNvSpPr>
          <p:nvPr>
            <p:ph idx="1"/>
          </p:nvPr>
        </p:nvSpPr>
        <p:spPr>
          <a:xfrm>
            <a:off x="609600" y="1269030"/>
            <a:ext cx="5457825" cy="4884120"/>
          </a:xfrm>
        </p:spPr>
        <p:txBody>
          <a:bodyPr/>
          <a:lstStyle/>
          <a:p>
            <a:r>
              <a:rPr lang="en-US" altLang="zh-CN" dirty="0" smtClean="0"/>
              <a:t>Hive</a:t>
            </a:r>
            <a:r>
              <a:rPr lang="zh-CN" altLang="en-US" dirty="0" smtClean="0"/>
              <a:t>是基于</a:t>
            </a:r>
            <a:r>
              <a:rPr lang="en-US" altLang="zh-CN" dirty="0" err="1" smtClean="0"/>
              <a:t>Hadoop</a:t>
            </a:r>
            <a:r>
              <a:rPr lang="zh-CN" altLang="en-US" dirty="0" smtClean="0"/>
              <a:t>的一个数据仓库工具，可以将结构化的数据文件映射为一张数据库表，并提供类</a:t>
            </a:r>
            <a:r>
              <a:rPr lang="en-US" altLang="zh-CN" dirty="0" smtClean="0"/>
              <a:t>SQL</a:t>
            </a:r>
            <a:r>
              <a:rPr lang="zh-CN" altLang="en-US" dirty="0" smtClean="0"/>
              <a:t>查询功能</a:t>
            </a:r>
            <a:endParaRPr lang="en-US" altLang="zh-CN" dirty="0" smtClean="0"/>
          </a:p>
          <a:p>
            <a:r>
              <a:rPr lang="zh-CN" altLang="en-US" dirty="0" smtClean="0"/>
              <a:t>将</a:t>
            </a:r>
            <a:r>
              <a:rPr lang="en-US" altLang="zh-CN" dirty="0" smtClean="0"/>
              <a:t>SQL</a:t>
            </a:r>
            <a:r>
              <a:rPr lang="zh-CN" altLang="en-US" dirty="0" smtClean="0"/>
              <a:t>解析后，转换成</a:t>
            </a:r>
            <a:r>
              <a:rPr lang="en-US" altLang="zh-CN" dirty="0" err="1" smtClean="0"/>
              <a:t>MapReduce</a:t>
            </a:r>
            <a:r>
              <a:rPr lang="en-US" altLang="zh-CN" dirty="0" smtClean="0"/>
              <a:t> </a:t>
            </a:r>
            <a:r>
              <a:rPr lang="zh-CN" altLang="en-US" dirty="0" smtClean="0"/>
              <a:t>程序。</a:t>
            </a:r>
            <a:endParaRPr lang="en-US" altLang="zh-CN" dirty="0" smtClean="0"/>
          </a:p>
          <a:p>
            <a:r>
              <a:rPr lang="en-US" altLang="zh-CN" dirty="0" err="1" smtClean="0"/>
              <a:t>Hbase</a:t>
            </a:r>
            <a:r>
              <a:rPr lang="en-US" altLang="zh-CN" dirty="0" smtClean="0"/>
              <a:t> </a:t>
            </a:r>
            <a:r>
              <a:rPr lang="zh-CN" altLang="en-US" dirty="0" smtClean="0"/>
              <a:t>包装</a:t>
            </a:r>
            <a:r>
              <a:rPr lang="en-US" altLang="zh-CN" dirty="0" err="1" smtClean="0"/>
              <a:t>Hdfs</a:t>
            </a:r>
            <a:r>
              <a:rPr lang="zh-CN" altLang="en-US" dirty="0" smtClean="0"/>
              <a:t>后的非关系数据库。</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13</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数据分析</a:t>
            </a:r>
            <a:r>
              <a:rPr lang="en-US" altLang="zh-CN" dirty="0" smtClean="0"/>
              <a:t>&amp;</a:t>
            </a:r>
            <a:r>
              <a:rPr lang="zh-CN" altLang="en-US" dirty="0" smtClean="0"/>
              <a:t>挖掘</a:t>
            </a:r>
            <a:r>
              <a:rPr lang="en-US" altLang="zh-CN" dirty="0" smtClean="0"/>
              <a:t>- Mahout</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基于</a:t>
            </a:r>
            <a:r>
              <a:rPr lang="en-US" altLang="zh-CN" dirty="0" err="1" smtClean="0"/>
              <a:t>hadoop</a:t>
            </a:r>
            <a:r>
              <a:rPr lang="zh-CN" altLang="en-US" dirty="0" smtClean="0"/>
              <a:t>实现</a:t>
            </a:r>
            <a:r>
              <a:rPr lang="en-US" altLang="zh-CN" dirty="0" smtClean="0"/>
              <a:t>,</a:t>
            </a:r>
            <a:r>
              <a:rPr lang="zh-CN" altLang="en-US" dirty="0" smtClean="0"/>
              <a:t>提供一些可扩展的机器学习领域经典算法</a:t>
            </a:r>
          </a:p>
          <a:p>
            <a:r>
              <a:rPr lang="zh-CN" altLang="en-US" dirty="0" smtClean="0"/>
              <a:t>分类算法</a:t>
            </a:r>
          </a:p>
          <a:p>
            <a:r>
              <a:rPr lang="zh-CN" altLang="en-US" dirty="0" smtClean="0"/>
              <a:t>聚类算法</a:t>
            </a:r>
          </a:p>
          <a:p>
            <a:r>
              <a:rPr lang="zh-CN" altLang="en-US" dirty="0" smtClean="0"/>
              <a:t>关联规则挖掘</a:t>
            </a:r>
          </a:p>
          <a:p>
            <a:r>
              <a:rPr lang="zh-CN" altLang="en-US" dirty="0" smtClean="0"/>
              <a:t>降维</a:t>
            </a:r>
            <a:r>
              <a:rPr lang="en-US" altLang="zh-CN" dirty="0" smtClean="0"/>
              <a:t>/</a:t>
            </a:r>
            <a:r>
              <a:rPr lang="zh-CN" altLang="en-US" dirty="0" smtClean="0"/>
              <a:t>维约简</a:t>
            </a:r>
          </a:p>
          <a:p>
            <a:r>
              <a:rPr lang="zh-CN" altLang="en-US" dirty="0" smtClean="0"/>
              <a:t>进化算法</a:t>
            </a:r>
          </a:p>
          <a:p>
            <a:r>
              <a:rPr lang="zh-CN" altLang="en-US" dirty="0" smtClean="0"/>
              <a:t>推荐</a:t>
            </a:r>
            <a:r>
              <a:rPr lang="en-US" altLang="zh-CN" dirty="0" smtClean="0"/>
              <a:t>/</a:t>
            </a:r>
            <a:r>
              <a:rPr lang="zh-CN" altLang="en-US" dirty="0" smtClean="0"/>
              <a:t>协同过滤</a:t>
            </a:r>
          </a:p>
          <a:p>
            <a:r>
              <a:rPr lang="zh-CN" altLang="en-US" dirty="0" smtClean="0"/>
              <a:t>向量相似度计算</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数据分析</a:t>
            </a:r>
            <a:r>
              <a:rPr lang="en-US" altLang="zh-CN" dirty="0" smtClean="0"/>
              <a:t>&amp;</a:t>
            </a:r>
            <a:r>
              <a:rPr lang="zh-CN" altLang="en-US" dirty="0" smtClean="0"/>
              <a:t>挖掘</a:t>
            </a:r>
            <a:r>
              <a:rPr lang="en-US" altLang="zh-CN" dirty="0" smtClean="0"/>
              <a:t>- </a:t>
            </a:r>
            <a:r>
              <a:rPr lang="en-US" altLang="zh-CN" dirty="0" err="1" smtClean="0"/>
              <a:t>RHadoop</a:t>
            </a:r>
            <a:endParaRPr lang="zh-CN" altLang="en-US" dirty="0"/>
          </a:p>
        </p:txBody>
      </p:sp>
      <p:sp>
        <p:nvSpPr>
          <p:cNvPr id="3" name="内容占位符 2"/>
          <p:cNvSpPr>
            <a:spLocks noGrp="1"/>
          </p:cNvSpPr>
          <p:nvPr>
            <p:ph idx="1"/>
          </p:nvPr>
        </p:nvSpPr>
        <p:spPr/>
        <p:txBody>
          <a:bodyPr/>
          <a:lstStyle/>
          <a:p>
            <a:r>
              <a:rPr lang="en-US" altLang="zh-CN" dirty="0" smtClean="0"/>
              <a:t>R</a:t>
            </a:r>
            <a:r>
              <a:rPr lang="zh-CN" altLang="en-US" dirty="0" smtClean="0"/>
              <a:t>语言，一种自由软件编程语言与操作环境，主要用于统计分析、绘图、数据挖掘。</a:t>
            </a:r>
            <a:endParaRPr lang="en-US" altLang="zh-CN" dirty="0" smtClean="0"/>
          </a:p>
          <a:p>
            <a:r>
              <a:rPr lang="en-US" altLang="zh-CN" dirty="0" err="1" smtClean="0"/>
              <a:t>RHadoop</a:t>
            </a:r>
            <a:r>
              <a:rPr lang="zh-CN" altLang="en-US" dirty="0" smtClean="0"/>
              <a:t>是一款</a:t>
            </a:r>
            <a:r>
              <a:rPr lang="en-US" altLang="zh-CN" dirty="0" err="1" smtClean="0"/>
              <a:t>Hadoop</a:t>
            </a:r>
            <a:r>
              <a:rPr lang="zh-CN" altLang="en-US" dirty="0" smtClean="0"/>
              <a:t>和</a:t>
            </a:r>
            <a:r>
              <a:rPr lang="en-US" altLang="zh-CN" dirty="0" smtClean="0"/>
              <a:t>R</a:t>
            </a:r>
            <a:r>
              <a:rPr lang="zh-CN" altLang="en-US" dirty="0" smtClean="0"/>
              <a:t>语言的结合的产品，由</a:t>
            </a:r>
            <a:r>
              <a:rPr lang="en-US" altLang="zh-CN" dirty="0" err="1" smtClean="0"/>
              <a:t>RevolutionAnalytics</a:t>
            </a:r>
            <a:r>
              <a:rPr lang="zh-CN" altLang="en-US" dirty="0" smtClean="0"/>
              <a:t>公司开发，并将代码开源到</a:t>
            </a:r>
            <a:r>
              <a:rPr lang="en-US" altLang="zh-CN" dirty="0" err="1" smtClean="0"/>
              <a:t>github</a:t>
            </a:r>
            <a:r>
              <a:rPr lang="zh-CN" altLang="en-US" dirty="0" smtClean="0"/>
              <a:t>社区上面。</a:t>
            </a:r>
            <a:r>
              <a:rPr lang="en-US" altLang="zh-CN" dirty="0" err="1" smtClean="0"/>
              <a:t>RHadoop</a:t>
            </a:r>
            <a:r>
              <a:rPr lang="zh-CN" altLang="en-US" dirty="0" smtClean="0"/>
              <a:t>包含三个</a:t>
            </a:r>
            <a:r>
              <a:rPr lang="en-US" altLang="zh-CN" dirty="0" smtClean="0"/>
              <a:t>R</a:t>
            </a:r>
            <a:r>
              <a:rPr lang="zh-CN" altLang="en-US" dirty="0" smtClean="0"/>
              <a:t>包 </a:t>
            </a:r>
            <a:r>
              <a:rPr lang="en-US" altLang="zh-CN" dirty="0" smtClean="0"/>
              <a:t>(</a:t>
            </a:r>
            <a:r>
              <a:rPr lang="en-US" altLang="zh-CN" dirty="0" err="1" smtClean="0"/>
              <a:t>rmr</a:t>
            </a:r>
            <a:r>
              <a:rPr lang="zh-CN" altLang="en-US" dirty="0" smtClean="0"/>
              <a:t>，</a:t>
            </a:r>
            <a:r>
              <a:rPr lang="en-US" altLang="zh-CN" dirty="0" err="1" smtClean="0"/>
              <a:t>rhdfs</a:t>
            </a:r>
            <a:r>
              <a:rPr lang="zh-CN" altLang="en-US" dirty="0" smtClean="0"/>
              <a:t>，</a:t>
            </a:r>
            <a:r>
              <a:rPr lang="en-US" altLang="zh-CN" dirty="0" err="1" smtClean="0"/>
              <a:t>rhbase</a:t>
            </a:r>
            <a:r>
              <a:rPr lang="en-US" altLang="zh-CN" dirty="0" smtClean="0"/>
              <a:t>)</a:t>
            </a:r>
            <a:r>
              <a:rPr lang="zh-CN" altLang="en-US" dirty="0" smtClean="0"/>
              <a:t>，分别是对应</a:t>
            </a:r>
            <a:r>
              <a:rPr lang="en-US" altLang="zh-CN" dirty="0" err="1" smtClean="0"/>
              <a:t>Hadoop</a:t>
            </a:r>
            <a:r>
              <a:rPr lang="zh-CN" altLang="en-US" dirty="0" smtClean="0"/>
              <a:t>系统架构中的，</a:t>
            </a:r>
            <a:r>
              <a:rPr lang="en-US" altLang="zh-CN" dirty="0" err="1" smtClean="0"/>
              <a:t>MapReduce</a:t>
            </a:r>
            <a:r>
              <a:rPr lang="en-US" altLang="zh-CN" dirty="0" smtClean="0"/>
              <a:t>, HDFS, </a:t>
            </a:r>
            <a:r>
              <a:rPr lang="en-US" altLang="zh-CN" dirty="0" err="1" smtClean="0"/>
              <a:t>HBase</a:t>
            </a:r>
            <a:r>
              <a:rPr lang="en-US" altLang="zh-CN" dirty="0" smtClean="0"/>
              <a:t> </a:t>
            </a:r>
            <a:r>
              <a:rPr lang="zh-CN" altLang="en-US" dirty="0" smtClean="0"/>
              <a:t>三个部分。</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15</a:t>
            </a:fld>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结果可视化</a:t>
            </a:r>
            <a:r>
              <a:rPr lang="en-US" altLang="zh-CN" dirty="0" smtClean="0"/>
              <a:t>- D3.js</a:t>
            </a:r>
            <a:endParaRPr lang="zh-CN" altLang="en-US" dirty="0"/>
          </a:p>
        </p:txBody>
      </p:sp>
      <p:sp>
        <p:nvSpPr>
          <p:cNvPr id="3" name="内容占位符 2"/>
          <p:cNvSpPr>
            <a:spLocks noGrp="1"/>
          </p:cNvSpPr>
          <p:nvPr>
            <p:ph idx="1"/>
          </p:nvPr>
        </p:nvSpPr>
        <p:spPr>
          <a:xfrm>
            <a:off x="609600" y="1269030"/>
            <a:ext cx="4381500" cy="5026995"/>
          </a:xfrm>
        </p:spPr>
        <p:txBody>
          <a:bodyPr/>
          <a:lstStyle/>
          <a:p>
            <a:r>
              <a:rPr lang="en-US" altLang="zh-CN" dirty="0" smtClean="0"/>
              <a:t>D3.js </a:t>
            </a:r>
            <a:r>
              <a:rPr lang="zh-CN" altLang="en-US" dirty="0" smtClean="0"/>
              <a:t>是操作基于数据文件的</a:t>
            </a:r>
            <a:r>
              <a:rPr lang="en-US" altLang="zh-CN" dirty="0" smtClean="0"/>
              <a:t>JavaScript</a:t>
            </a:r>
            <a:r>
              <a:rPr lang="zh-CN" altLang="en-US" dirty="0" smtClean="0"/>
              <a:t>库。它使用</a:t>
            </a:r>
            <a:r>
              <a:rPr lang="en-US" altLang="zh-CN" dirty="0" smtClean="0"/>
              <a:t>HTML</a:t>
            </a:r>
            <a:r>
              <a:rPr lang="zh-CN" altLang="en-US" dirty="0" smtClean="0"/>
              <a:t>、</a:t>
            </a:r>
            <a:r>
              <a:rPr lang="en-US" altLang="zh-CN" dirty="0" smtClean="0"/>
              <a:t>SVG</a:t>
            </a:r>
            <a:r>
              <a:rPr lang="zh-CN" altLang="en-US" dirty="0" smtClean="0"/>
              <a:t>和</a:t>
            </a:r>
            <a:r>
              <a:rPr lang="en-US" altLang="zh-CN" dirty="0" smtClean="0"/>
              <a:t>CSS</a:t>
            </a:r>
            <a:r>
              <a:rPr lang="zh-CN" altLang="en-US" dirty="0" smtClean="0"/>
              <a:t>让你的数据基情四射。</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16</a:t>
            </a:fld>
            <a:endParaRPr lang="en-US" altLang="zh-CN"/>
          </a:p>
        </p:txBody>
      </p:sp>
      <p:pic>
        <p:nvPicPr>
          <p:cNvPr id="2050" name="Picture 2"/>
          <p:cNvPicPr>
            <a:picLocks noChangeAspect="1" noChangeArrowheads="1"/>
          </p:cNvPicPr>
          <p:nvPr/>
        </p:nvPicPr>
        <p:blipFill>
          <a:blip r:embed="rId2"/>
          <a:srcRect/>
          <a:stretch>
            <a:fillRect/>
          </a:stretch>
        </p:blipFill>
        <p:spPr bwMode="auto">
          <a:xfrm>
            <a:off x="6357939" y="1183515"/>
            <a:ext cx="5205412" cy="567448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结果可视化</a:t>
            </a:r>
            <a:r>
              <a:rPr lang="en-US" altLang="zh-CN" dirty="0" smtClean="0"/>
              <a:t>-R </a:t>
            </a:r>
            <a:endParaRPr lang="zh-CN" altLang="en-US" dirty="0"/>
          </a:p>
        </p:txBody>
      </p:sp>
      <p:sp>
        <p:nvSpPr>
          <p:cNvPr id="3" name="内容占位符 2"/>
          <p:cNvSpPr>
            <a:spLocks noGrp="1"/>
          </p:cNvSpPr>
          <p:nvPr>
            <p:ph idx="1"/>
          </p:nvPr>
        </p:nvSpPr>
        <p:spPr>
          <a:xfrm>
            <a:off x="609600" y="1269030"/>
            <a:ext cx="5191125" cy="4874595"/>
          </a:xfrm>
        </p:spPr>
        <p:txBody>
          <a:bodyPr/>
          <a:lstStyle/>
          <a:p>
            <a:r>
              <a:rPr lang="en-US" altLang="zh-CN" dirty="0" smtClean="0"/>
              <a:t>R</a:t>
            </a:r>
            <a:r>
              <a:rPr lang="zh-CN" altLang="en-US" dirty="0" smtClean="0"/>
              <a:t>语言，一种自由软件编程语言与操作环境，主要用于统计分析、绘图、数据挖掘。</a:t>
            </a:r>
          </a:p>
          <a:p>
            <a:r>
              <a:rPr lang="en-US" altLang="zh-CN" dirty="0" smtClean="0"/>
              <a:t>R</a:t>
            </a:r>
            <a:r>
              <a:rPr lang="zh-CN" altLang="en-US" dirty="0" smtClean="0"/>
              <a:t>内建多种统计学及数字分析功能。</a:t>
            </a:r>
          </a:p>
          <a:p>
            <a:r>
              <a:rPr lang="en-US" altLang="zh-CN" dirty="0" smtClean="0"/>
              <a:t>R</a:t>
            </a:r>
            <a:r>
              <a:rPr lang="zh-CN" altLang="en-US" dirty="0" smtClean="0"/>
              <a:t>的另一强项是绘图功能，制图具有印刷的素质，也可加入数学符号。</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17</a:t>
            </a:fld>
            <a:endParaRPr lang="en-US" altLang="zh-CN"/>
          </a:p>
        </p:txBody>
      </p:sp>
      <p:pic>
        <p:nvPicPr>
          <p:cNvPr id="3074" name="Picture 2"/>
          <p:cNvPicPr>
            <a:picLocks noChangeAspect="1" noChangeArrowheads="1"/>
          </p:cNvPicPr>
          <p:nvPr/>
        </p:nvPicPr>
        <p:blipFill>
          <a:blip r:embed="rId2"/>
          <a:srcRect/>
          <a:stretch>
            <a:fillRect/>
          </a:stretch>
        </p:blipFill>
        <p:spPr bwMode="auto">
          <a:xfrm>
            <a:off x="5619750" y="1271588"/>
            <a:ext cx="6229350" cy="494347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大数据通用处理平台</a:t>
            </a:r>
            <a:r>
              <a:rPr lang="en-US" altLang="zh-CN" dirty="0" smtClean="0"/>
              <a:t>-</a:t>
            </a:r>
            <a:r>
              <a:rPr lang="en-US" altLang="zh-CN" dirty="0" err="1" smtClean="0"/>
              <a:t>Hadoop</a:t>
            </a:r>
            <a:endParaRPr lang="zh-CN" altLang="en-US" dirty="0"/>
          </a:p>
        </p:txBody>
      </p:sp>
      <p:sp>
        <p:nvSpPr>
          <p:cNvPr id="3" name="内容占位符 2"/>
          <p:cNvSpPr>
            <a:spLocks noGrp="1"/>
          </p:cNvSpPr>
          <p:nvPr>
            <p:ph idx="1"/>
          </p:nvPr>
        </p:nvSpPr>
        <p:spPr/>
        <p:txBody>
          <a:bodyPr/>
          <a:lstStyle/>
          <a:p>
            <a:r>
              <a:rPr lang="en-US" dirty="0" smtClean="0"/>
              <a:t>HDFS</a:t>
            </a:r>
            <a:r>
              <a:rPr lang="zh-CN" altLang="en-US" dirty="0" smtClean="0"/>
              <a:t>： 分布式存储系统</a:t>
            </a:r>
            <a:endParaRPr lang="en-US" dirty="0" smtClean="0"/>
          </a:p>
          <a:p>
            <a:r>
              <a:rPr lang="en-US" altLang="zh-CN" dirty="0" smtClean="0"/>
              <a:t>YARN</a:t>
            </a:r>
            <a:r>
              <a:rPr lang="zh-CN" altLang="en-US" dirty="0" smtClean="0"/>
              <a:t>： 资源管理框架</a:t>
            </a:r>
            <a:endParaRPr lang="en-US" dirty="0" smtClean="0"/>
          </a:p>
          <a:p>
            <a:r>
              <a:rPr lang="en-US" dirty="0" err="1" smtClean="0"/>
              <a:t>MapReduce</a:t>
            </a:r>
            <a:r>
              <a:rPr lang="zh-CN" altLang="en-US" dirty="0" smtClean="0"/>
              <a:t>： 执行框架</a:t>
            </a:r>
            <a:endParaRPr lang="en-US" altLang="zh-CN" dirty="0" smtClean="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dirty="0"/>
          </a:p>
        </p:txBody>
      </p:sp>
      <p:sp>
        <p:nvSpPr>
          <p:cNvPr id="5" name="页脚占位符 4"/>
          <p:cNvSpPr>
            <a:spLocks noGrp="1"/>
          </p:cNvSpPr>
          <p:nvPr>
            <p:ph type="ftr" sz="quarter" idx="3"/>
          </p:nvPr>
        </p:nvSpPr>
        <p:spPr/>
        <p:txBody>
          <a:bodyPr/>
          <a:lstStyle/>
          <a:p>
            <a:pPr>
              <a:defRPr/>
            </a:pPr>
            <a:r>
              <a:rPr lang="zh-CN" altLang="en-US" dirty="0"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18</a:t>
            </a:fld>
            <a:endParaRPr lang="en-US" altLang="zh-CN" dirty="0"/>
          </a:p>
        </p:txBody>
      </p:sp>
      <p:pic>
        <p:nvPicPr>
          <p:cNvPr id="4098" name="Picture 2"/>
          <p:cNvPicPr>
            <a:picLocks noChangeAspect="1" noChangeArrowheads="1"/>
          </p:cNvPicPr>
          <p:nvPr/>
        </p:nvPicPr>
        <p:blipFill>
          <a:blip r:embed="rId2"/>
          <a:srcRect/>
          <a:stretch>
            <a:fillRect/>
          </a:stretch>
        </p:blipFill>
        <p:spPr bwMode="auto">
          <a:xfrm>
            <a:off x="5257800" y="1257300"/>
            <a:ext cx="6934200" cy="314325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Hadoop</a:t>
            </a:r>
            <a:r>
              <a:rPr lang="en-US" altLang="zh-CN" dirty="0" smtClean="0"/>
              <a:t>-</a:t>
            </a:r>
            <a:r>
              <a:rPr lang="zh-CN" altLang="en-US" dirty="0" smtClean="0"/>
              <a:t>运算流程</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smtClean="0"/>
              <a:t>1 client </a:t>
            </a:r>
            <a:r>
              <a:rPr lang="zh-CN" altLang="en-US" dirty="0" smtClean="0"/>
              <a:t>提交 </a:t>
            </a:r>
            <a:r>
              <a:rPr lang="en-US" altLang="zh-CN" dirty="0" smtClean="0"/>
              <a:t>job,</a:t>
            </a:r>
            <a:r>
              <a:rPr lang="zh-CN" altLang="en-US" dirty="0" smtClean="0"/>
              <a:t>首先找 </a:t>
            </a:r>
            <a:r>
              <a:rPr lang="en-US" altLang="zh-CN" dirty="0" err="1" smtClean="0"/>
              <a:t>ResourceManager</a:t>
            </a:r>
            <a:r>
              <a:rPr lang="en-US" altLang="zh-CN" dirty="0" smtClean="0"/>
              <a:t>(</a:t>
            </a:r>
            <a:r>
              <a:rPr lang="en-US" altLang="zh-CN" dirty="0" err="1" smtClean="0"/>
              <a:t>ApplicationsManager</a:t>
            </a:r>
            <a:r>
              <a:rPr lang="en-US" altLang="zh-CN" dirty="0" smtClean="0"/>
              <a:t>)</a:t>
            </a:r>
            <a:r>
              <a:rPr lang="zh-CN" altLang="en-US" dirty="0" smtClean="0"/>
              <a:t>分配资源</a:t>
            </a:r>
            <a:r>
              <a:rPr lang="en-US" altLang="zh-CN" dirty="0" smtClean="0"/>
              <a:t>,</a:t>
            </a:r>
            <a:r>
              <a:rPr lang="zh-CN" altLang="en-US" dirty="0" smtClean="0"/>
              <a:t>同时将 </a:t>
            </a:r>
            <a:r>
              <a:rPr lang="en-US" altLang="zh-CN" dirty="0" smtClean="0"/>
              <a:t>jar </a:t>
            </a:r>
            <a:r>
              <a:rPr lang="zh-CN" altLang="en-US" dirty="0" smtClean="0"/>
              <a:t>包默认拷贝</a:t>
            </a:r>
            <a:r>
              <a:rPr lang="en-US" altLang="zh-CN" dirty="0" smtClean="0"/>
              <a:t>10 </a:t>
            </a:r>
            <a:r>
              <a:rPr lang="zh-CN" altLang="en-US" dirty="0" smtClean="0"/>
              <a:t>份到 </a:t>
            </a:r>
            <a:r>
              <a:rPr lang="en-US" altLang="zh-CN" dirty="0" err="1" smtClean="0"/>
              <a:t>hdfs</a:t>
            </a:r>
            <a:r>
              <a:rPr lang="zh-CN" altLang="en-US" dirty="0" smtClean="0"/>
              <a:t>。</a:t>
            </a:r>
          </a:p>
          <a:p>
            <a:r>
              <a:rPr lang="en-US" altLang="zh-CN" dirty="0" smtClean="0"/>
              <a:t>2 </a:t>
            </a:r>
            <a:r>
              <a:rPr lang="en-US" altLang="zh-CN" dirty="0" err="1" smtClean="0"/>
              <a:t>ResourceManager</a:t>
            </a:r>
            <a:r>
              <a:rPr lang="en-US" altLang="zh-CN" dirty="0" smtClean="0"/>
              <a:t> </a:t>
            </a:r>
            <a:r>
              <a:rPr lang="zh-CN" altLang="en-US" dirty="0" smtClean="0"/>
              <a:t>指 定 一 个 </a:t>
            </a:r>
            <a:r>
              <a:rPr lang="en-US" altLang="zh-CN" dirty="0" err="1" smtClean="0"/>
              <a:t>NodeManager</a:t>
            </a:r>
            <a:r>
              <a:rPr lang="en-US" altLang="zh-CN" dirty="0" smtClean="0"/>
              <a:t> </a:t>
            </a:r>
            <a:r>
              <a:rPr lang="zh-CN" altLang="en-US" dirty="0" smtClean="0"/>
              <a:t>开 启 一 个 </a:t>
            </a:r>
            <a:r>
              <a:rPr lang="en-US" altLang="zh-CN" dirty="0" smtClean="0"/>
              <a:t>container , </a:t>
            </a:r>
            <a:r>
              <a:rPr lang="zh-CN" altLang="en-US" dirty="0" smtClean="0"/>
              <a:t>在 </a:t>
            </a:r>
            <a:r>
              <a:rPr lang="en-US" altLang="zh-CN" dirty="0" smtClean="0"/>
              <a:t>Container </a:t>
            </a:r>
            <a:r>
              <a:rPr lang="zh-CN" altLang="en-US" dirty="0" smtClean="0"/>
              <a:t>中 运 行 一 个</a:t>
            </a:r>
            <a:r>
              <a:rPr lang="en-US" altLang="zh-CN" dirty="0" err="1" smtClean="0"/>
              <a:t>ApplicationMaster</a:t>
            </a:r>
            <a:r>
              <a:rPr lang="en-US" altLang="zh-CN" dirty="0" smtClean="0"/>
              <a:t> </a:t>
            </a:r>
            <a:r>
              <a:rPr lang="zh-CN" altLang="en-US" dirty="0" smtClean="0"/>
              <a:t>来管理这个应用程序。</a:t>
            </a:r>
          </a:p>
          <a:p>
            <a:r>
              <a:rPr lang="en-US" altLang="zh-CN" dirty="0" smtClean="0"/>
              <a:t>3 </a:t>
            </a:r>
            <a:r>
              <a:rPr lang="en-US" altLang="zh-CN" dirty="0" err="1" smtClean="0"/>
              <a:t>ApplicationMaster</a:t>
            </a:r>
            <a:r>
              <a:rPr lang="en-US" altLang="zh-CN" dirty="0" smtClean="0"/>
              <a:t> </a:t>
            </a:r>
            <a:r>
              <a:rPr lang="zh-CN" altLang="en-US" dirty="0" smtClean="0"/>
              <a:t>会计算此个应用所需资源</a:t>
            </a:r>
            <a:r>
              <a:rPr lang="en-US" altLang="zh-CN" dirty="0" smtClean="0"/>
              <a:t>,</a:t>
            </a:r>
            <a:r>
              <a:rPr lang="zh-CN" altLang="en-US" dirty="0" smtClean="0"/>
              <a:t>向 </a:t>
            </a:r>
            <a:r>
              <a:rPr lang="en-US" altLang="zh-CN" dirty="0" err="1" smtClean="0"/>
              <a:t>ResourceManager</a:t>
            </a:r>
            <a:r>
              <a:rPr lang="en-US" altLang="zh-CN" dirty="0" smtClean="0"/>
              <a:t>(</a:t>
            </a:r>
            <a:r>
              <a:rPr lang="en-US" altLang="zh-CN" dirty="0" err="1" smtClean="0"/>
              <a:t>ResourceScheduler</a:t>
            </a:r>
            <a:r>
              <a:rPr lang="en-US" altLang="zh-CN" dirty="0" smtClean="0"/>
              <a:t>)</a:t>
            </a:r>
            <a:r>
              <a:rPr lang="zh-CN" altLang="en-US" dirty="0" smtClean="0"/>
              <a:t>申请资源。</a:t>
            </a:r>
          </a:p>
          <a:p>
            <a:r>
              <a:rPr lang="en-US" altLang="zh-CN" dirty="0" smtClean="0"/>
              <a:t>4 </a:t>
            </a:r>
            <a:r>
              <a:rPr lang="en-US" altLang="zh-CN" dirty="0" err="1" smtClean="0"/>
              <a:t>ResourceManager</a:t>
            </a:r>
            <a:r>
              <a:rPr lang="en-US" altLang="zh-CN" dirty="0" smtClean="0"/>
              <a:t> </a:t>
            </a:r>
            <a:r>
              <a:rPr lang="zh-CN" altLang="en-US" dirty="0" smtClean="0"/>
              <a:t>会分配资源</a:t>
            </a:r>
            <a:r>
              <a:rPr lang="en-US" altLang="zh-CN" dirty="0" smtClean="0"/>
              <a:t>,</a:t>
            </a:r>
            <a:r>
              <a:rPr lang="zh-CN" altLang="en-US" dirty="0" smtClean="0"/>
              <a:t>在 </a:t>
            </a:r>
            <a:r>
              <a:rPr lang="en-US" altLang="zh-CN" dirty="0" err="1" smtClean="0"/>
              <a:t>NodeManager</a:t>
            </a:r>
            <a:r>
              <a:rPr lang="en-US" altLang="zh-CN" dirty="0" smtClean="0"/>
              <a:t> </a:t>
            </a:r>
            <a:r>
              <a:rPr lang="zh-CN" altLang="en-US" dirty="0" smtClean="0"/>
              <a:t>上开启不同的 </a:t>
            </a:r>
            <a:r>
              <a:rPr lang="en-US" altLang="zh-CN" dirty="0" smtClean="0"/>
              <a:t>container,</a:t>
            </a:r>
            <a:r>
              <a:rPr lang="zh-CN" altLang="en-US" dirty="0" smtClean="0"/>
              <a:t>在 </a:t>
            </a:r>
            <a:r>
              <a:rPr lang="en-US" altLang="zh-CN" dirty="0" smtClean="0"/>
              <a:t>container </a:t>
            </a:r>
            <a:r>
              <a:rPr lang="zh-CN" altLang="en-US" dirty="0" smtClean="0"/>
              <a:t>中来运行 </a:t>
            </a:r>
            <a:r>
              <a:rPr lang="en-US" altLang="zh-CN" dirty="0" smtClean="0"/>
              <a:t>map</a:t>
            </a:r>
            <a:r>
              <a:rPr lang="zh-CN" altLang="en-US" dirty="0" smtClean="0"/>
              <a:t>任务或者 </a:t>
            </a:r>
            <a:r>
              <a:rPr lang="en-US" altLang="zh-CN" dirty="0" smtClean="0"/>
              <a:t>reduce </a:t>
            </a:r>
            <a:r>
              <a:rPr lang="zh-CN" altLang="en-US" dirty="0" smtClean="0"/>
              <a:t>任务</a:t>
            </a:r>
          </a:p>
          <a:p>
            <a:r>
              <a:rPr lang="en-US" altLang="zh-CN" dirty="0" smtClean="0"/>
              <a:t>5 </a:t>
            </a:r>
            <a:r>
              <a:rPr lang="zh-CN" altLang="en-US" dirty="0" smtClean="0"/>
              <a:t>当所有的 </a:t>
            </a:r>
            <a:r>
              <a:rPr lang="en-US" altLang="zh-CN" dirty="0" smtClean="0"/>
              <a:t>task </a:t>
            </a:r>
            <a:r>
              <a:rPr lang="zh-CN" altLang="en-US" dirty="0" smtClean="0"/>
              <a:t>都执行完了</a:t>
            </a:r>
            <a:r>
              <a:rPr lang="en-US" altLang="zh-CN" dirty="0" smtClean="0"/>
              <a:t>,</a:t>
            </a:r>
            <a:r>
              <a:rPr lang="en-US" altLang="zh-CN" dirty="0" err="1" smtClean="0"/>
              <a:t>ApplicationMaster</a:t>
            </a:r>
            <a:r>
              <a:rPr lang="en-US" altLang="zh-CN" dirty="0" smtClean="0"/>
              <a:t> </a:t>
            </a:r>
            <a:r>
              <a:rPr lang="zh-CN" altLang="en-US" dirty="0" smtClean="0"/>
              <a:t>会将结果反馈给客户端</a:t>
            </a:r>
            <a:r>
              <a:rPr lang="en-US" altLang="zh-CN" dirty="0" smtClean="0"/>
              <a:t>,</a:t>
            </a:r>
            <a:r>
              <a:rPr lang="zh-CN" altLang="en-US" dirty="0" smtClean="0"/>
              <a:t>所有工作执行完成之后</a:t>
            </a:r>
            <a:r>
              <a:rPr lang="en-US" altLang="zh-CN" dirty="0" smtClean="0"/>
              <a:t>,</a:t>
            </a:r>
            <a:r>
              <a:rPr lang="en-US" altLang="zh-CN" dirty="0" err="1" smtClean="0"/>
              <a:t>ApplicationMaster</a:t>
            </a:r>
            <a:r>
              <a:rPr lang="en-US" altLang="zh-CN" dirty="0" smtClean="0"/>
              <a:t> </a:t>
            </a:r>
            <a:r>
              <a:rPr lang="zh-CN" altLang="en-US" dirty="0" smtClean="0"/>
              <a:t>就会自行关闭。</a:t>
            </a:r>
          </a:p>
          <a:p>
            <a:r>
              <a:rPr lang="en-US" altLang="zh-CN" dirty="0" smtClean="0"/>
              <a:t>6 </a:t>
            </a:r>
            <a:r>
              <a:rPr lang="zh-CN" altLang="en-US" dirty="0" smtClean="0"/>
              <a:t>如果某个 </a:t>
            </a:r>
            <a:r>
              <a:rPr lang="en-US" altLang="zh-CN" dirty="0" smtClean="0"/>
              <a:t>map </a:t>
            </a:r>
            <a:r>
              <a:rPr lang="zh-CN" altLang="en-US" dirty="0" smtClean="0"/>
              <a:t>任务或者 </a:t>
            </a:r>
            <a:r>
              <a:rPr lang="en-US" altLang="zh-CN" dirty="0" smtClean="0"/>
              <a:t>reduce </a:t>
            </a:r>
            <a:r>
              <a:rPr lang="zh-CN" altLang="en-US" dirty="0" smtClean="0"/>
              <a:t>任务失败</a:t>
            </a:r>
            <a:r>
              <a:rPr lang="en-US" altLang="zh-CN" dirty="0" smtClean="0"/>
              <a:t>,</a:t>
            </a:r>
            <a:r>
              <a:rPr lang="en-US" altLang="zh-CN" dirty="0" err="1" smtClean="0"/>
              <a:t>ApplicationMaster</a:t>
            </a:r>
            <a:r>
              <a:rPr lang="en-US" altLang="zh-CN" dirty="0" smtClean="0"/>
              <a:t> </a:t>
            </a:r>
            <a:r>
              <a:rPr lang="zh-CN" altLang="en-US" dirty="0" smtClean="0"/>
              <a:t>会重新申请新的 </a:t>
            </a:r>
            <a:r>
              <a:rPr lang="en-US" altLang="zh-CN" dirty="0" smtClean="0"/>
              <a:t>container </a:t>
            </a:r>
            <a:r>
              <a:rPr lang="zh-CN" altLang="en-US" dirty="0" smtClean="0"/>
              <a:t>来执行这个</a:t>
            </a:r>
            <a:r>
              <a:rPr lang="en-US" altLang="zh-CN" dirty="0" smtClean="0"/>
              <a:t>task</a:t>
            </a:r>
            <a:r>
              <a:rPr lang="zh-CN" altLang="en-US" dirty="0" smtClean="0"/>
              <a:t>。</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19</a:t>
            </a:fld>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课程简介</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a:t>
            </a:fld>
            <a:endParaRPr lang="en-US" altLang="zh-CN"/>
          </a:p>
        </p:txBody>
      </p:sp>
      <p:sp>
        <p:nvSpPr>
          <p:cNvPr id="55" name="TextBox 54"/>
          <p:cNvSpPr txBox="1"/>
          <p:nvPr/>
        </p:nvSpPr>
        <p:spPr>
          <a:xfrm>
            <a:off x="944661" y="1782836"/>
            <a:ext cx="10302677" cy="3323987"/>
          </a:xfrm>
          <a:prstGeom prst="rect">
            <a:avLst/>
          </a:prstGeom>
          <a:noFill/>
        </p:spPr>
        <p:txBody>
          <a:bodyPr wrap="square" rtlCol="0">
            <a:spAutoFit/>
          </a:bodyPr>
          <a:lstStyle/>
          <a:p>
            <a:pPr>
              <a:lnSpc>
                <a:spcPct val="150000"/>
              </a:lnSpc>
              <a:buFont typeface="Wingdings" pitchFamily="2" charset="2"/>
              <a:buChar char="n"/>
            </a:pPr>
            <a:r>
              <a:rPr lang="zh-CN" altLang="en-US" sz="2000" dirty="0" smtClean="0">
                <a:solidFill>
                  <a:schemeClr val="accent5"/>
                </a:solidFill>
                <a:latin typeface="微软雅黑" panose="020B0503020204020204" pitchFamily="34" charset="-122"/>
                <a:ea typeface="微软雅黑" panose="020B0503020204020204" pitchFamily="34" charset="-122"/>
              </a:rPr>
              <a:t> 大数据的</a:t>
            </a:r>
            <a:r>
              <a:rPr lang="en-US" altLang="zh-CN" sz="2000" dirty="0" smtClean="0">
                <a:solidFill>
                  <a:schemeClr val="accent5"/>
                </a:solidFill>
                <a:latin typeface="微软雅黑" panose="020B0503020204020204" pitchFamily="34" charset="-122"/>
                <a:ea typeface="微软雅黑" panose="020B0503020204020204" pitchFamily="34" charset="-122"/>
              </a:rPr>
              <a:t>4V</a:t>
            </a:r>
            <a:r>
              <a:rPr lang="zh-CN" altLang="en-US" sz="2000" dirty="0" smtClean="0">
                <a:solidFill>
                  <a:schemeClr val="accent5"/>
                </a:solidFill>
                <a:latin typeface="微软雅黑" panose="020B0503020204020204" pitchFamily="34" charset="-122"/>
                <a:ea typeface="微软雅黑" panose="020B0503020204020204" pitchFamily="34" charset="-122"/>
              </a:rPr>
              <a:t>特性</a:t>
            </a:r>
            <a:endParaRPr lang="en-US" altLang="zh-CN" sz="2000" dirty="0" smtClean="0">
              <a:solidFill>
                <a:schemeClr val="accent5"/>
              </a:solidFill>
              <a:latin typeface="微软雅黑" panose="020B0503020204020204" pitchFamily="34" charset="-122"/>
              <a:ea typeface="微软雅黑" panose="020B0503020204020204" pitchFamily="34" charset="-122"/>
            </a:endParaRPr>
          </a:p>
          <a:p>
            <a:pPr>
              <a:lnSpc>
                <a:spcPct val="150000"/>
              </a:lnSpc>
              <a:buFont typeface="Wingdings" pitchFamily="2" charset="2"/>
              <a:buChar char="n"/>
            </a:pPr>
            <a:r>
              <a:rPr lang="zh-CN" altLang="en-US" sz="2000" dirty="0" smtClean="0">
                <a:solidFill>
                  <a:schemeClr val="accent5"/>
                </a:solidFill>
                <a:latin typeface="微软雅黑" panose="020B0503020204020204" pitchFamily="34" charset="-122"/>
                <a:ea typeface="微软雅黑" panose="020B0503020204020204" pitchFamily="34" charset="-122"/>
              </a:rPr>
              <a:t> 大数据处理流程</a:t>
            </a:r>
            <a:endParaRPr lang="en-US" altLang="zh-CN" sz="2000" dirty="0" smtClean="0">
              <a:solidFill>
                <a:schemeClr val="accent5"/>
              </a:solidFill>
              <a:latin typeface="微软雅黑" panose="020B0503020204020204" pitchFamily="34" charset="-122"/>
              <a:ea typeface="微软雅黑" panose="020B0503020204020204" pitchFamily="34" charset="-122"/>
            </a:endParaRPr>
          </a:p>
          <a:p>
            <a:pPr>
              <a:lnSpc>
                <a:spcPct val="150000"/>
              </a:lnSpc>
              <a:buFont typeface="Wingdings" pitchFamily="2" charset="2"/>
              <a:buChar char="n"/>
            </a:pPr>
            <a:r>
              <a:rPr lang="zh-CN" altLang="en-US" sz="2000" dirty="0" smtClean="0">
                <a:solidFill>
                  <a:schemeClr val="accent5"/>
                </a:solidFill>
                <a:latin typeface="微软雅黑" panose="020B0503020204020204" pitchFamily="34" charset="-122"/>
                <a:ea typeface="微软雅黑" panose="020B0503020204020204" pitchFamily="34" charset="-122"/>
              </a:rPr>
              <a:t> 大数据通用处理平台</a:t>
            </a:r>
            <a:endParaRPr lang="en-US" altLang="zh-CN" sz="2000" dirty="0" smtClean="0">
              <a:solidFill>
                <a:schemeClr val="accent5"/>
              </a:solidFill>
              <a:latin typeface="微软雅黑" panose="020B0503020204020204" pitchFamily="34" charset="-122"/>
              <a:ea typeface="微软雅黑" panose="020B0503020204020204" pitchFamily="34" charset="-122"/>
            </a:endParaRPr>
          </a:p>
          <a:p>
            <a:pPr>
              <a:lnSpc>
                <a:spcPct val="150000"/>
              </a:lnSpc>
              <a:buFont typeface="Wingdings" pitchFamily="2" charset="2"/>
              <a:buChar char="n"/>
            </a:pPr>
            <a:r>
              <a:rPr lang="zh-CN" altLang="en-US" sz="2000" dirty="0" smtClean="0">
                <a:solidFill>
                  <a:schemeClr val="accent5"/>
                </a:solidFill>
                <a:latin typeface="微软雅黑" panose="020B0503020204020204" pitchFamily="34" charset="-122"/>
                <a:ea typeface="微软雅黑" panose="020B0503020204020204" pitchFamily="34" charset="-122"/>
              </a:rPr>
              <a:t> 分布式存储介绍</a:t>
            </a:r>
            <a:endParaRPr lang="en-US" altLang="zh-CN" sz="2000" dirty="0" smtClean="0">
              <a:solidFill>
                <a:schemeClr val="accent5"/>
              </a:solidFill>
              <a:latin typeface="微软雅黑" panose="020B0503020204020204" pitchFamily="34" charset="-122"/>
              <a:ea typeface="微软雅黑" panose="020B0503020204020204" pitchFamily="34" charset="-122"/>
            </a:endParaRPr>
          </a:p>
          <a:p>
            <a:pPr>
              <a:lnSpc>
                <a:spcPct val="150000"/>
              </a:lnSpc>
              <a:buFont typeface="Wingdings" pitchFamily="2" charset="2"/>
              <a:buChar char="n"/>
            </a:pPr>
            <a:r>
              <a:rPr lang="zh-CN" altLang="en-US" sz="2000" dirty="0" smtClean="0">
                <a:solidFill>
                  <a:schemeClr val="accent5"/>
                </a:solidFill>
                <a:latin typeface="微软雅黑" panose="020B0503020204020204" pitchFamily="34" charset="-122"/>
                <a:ea typeface="微软雅黑" panose="020B0503020204020204" pitchFamily="34" charset="-122"/>
              </a:rPr>
              <a:t> 大数据常用算法介绍</a:t>
            </a:r>
            <a:endParaRPr lang="en-US" altLang="zh-CN" sz="2000" dirty="0" smtClean="0">
              <a:solidFill>
                <a:schemeClr val="accent5"/>
              </a:solidFill>
              <a:latin typeface="微软雅黑" panose="020B0503020204020204" pitchFamily="34" charset="-122"/>
              <a:ea typeface="微软雅黑" panose="020B0503020204020204" pitchFamily="34" charset="-122"/>
            </a:endParaRPr>
          </a:p>
          <a:p>
            <a:pPr>
              <a:lnSpc>
                <a:spcPct val="150000"/>
              </a:lnSpc>
              <a:buFont typeface="Wingdings" pitchFamily="2" charset="2"/>
              <a:buChar char="n"/>
            </a:pPr>
            <a:r>
              <a:rPr lang="en-US" altLang="zh-CN" sz="2000" dirty="0" smtClean="0">
                <a:solidFill>
                  <a:schemeClr val="accent5"/>
                </a:solidFill>
                <a:latin typeface="微软雅黑" panose="020B0503020204020204" pitchFamily="34" charset="-122"/>
                <a:ea typeface="微软雅黑" panose="020B0503020204020204" pitchFamily="34" charset="-122"/>
              </a:rPr>
              <a:t> </a:t>
            </a:r>
            <a:r>
              <a:rPr lang="zh-CN" altLang="en-US" sz="2000" dirty="0" smtClean="0">
                <a:solidFill>
                  <a:schemeClr val="accent5"/>
                </a:solidFill>
                <a:latin typeface="微软雅黑" panose="020B0503020204020204" pitchFamily="34" charset="-122"/>
                <a:ea typeface="微软雅黑" panose="020B0503020204020204" pitchFamily="34" charset="-122"/>
              </a:rPr>
              <a:t>学习路线图</a:t>
            </a:r>
            <a:endParaRPr lang="en-US" altLang="zh-CN" sz="2000" dirty="0" smtClean="0">
              <a:solidFill>
                <a:schemeClr val="accent5"/>
              </a:solidFill>
              <a:latin typeface="微软雅黑" panose="020B0503020204020204" pitchFamily="34" charset="-122"/>
              <a:ea typeface="微软雅黑" panose="020B0503020204020204" pitchFamily="34" charset="-122"/>
            </a:endParaRPr>
          </a:p>
          <a:p>
            <a:pPr>
              <a:lnSpc>
                <a:spcPct val="150000"/>
              </a:lnSpc>
              <a:buFont typeface="Wingdings" pitchFamily="2" charset="2"/>
              <a:buChar char="n"/>
            </a:pPr>
            <a:r>
              <a:rPr lang="en-US" altLang="zh-CN" sz="2000" dirty="0" smtClean="0">
                <a:solidFill>
                  <a:schemeClr val="accent5"/>
                </a:solidFill>
                <a:latin typeface="微软雅黑" panose="020B0503020204020204" pitchFamily="34" charset="-122"/>
                <a:ea typeface="微软雅黑" panose="020B0503020204020204" pitchFamily="34" charset="-122"/>
              </a:rPr>
              <a:t> </a:t>
            </a:r>
            <a:r>
              <a:rPr lang="zh-CN" altLang="en-US" sz="2000" dirty="0" smtClean="0">
                <a:solidFill>
                  <a:schemeClr val="accent5"/>
                </a:solidFill>
                <a:latin typeface="微软雅黑" panose="020B0503020204020204" pitchFamily="34" charset="-122"/>
                <a:ea typeface="微软雅黑" panose="020B0503020204020204" pitchFamily="34" charset="-122"/>
              </a:rPr>
              <a:t>总结</a:t>
            </a:r>
            <a:endParaRPr lang="en-US" altLang="zh-CN" sz="2000" dirty="0" smtClean="0">
              <a:solidFill>
                <a:schemeClr val="accent5"/>
              </a:solidFill>
              <a:latin typeface="微软雅黑" panose="020B0503020204020204" pitchFamily="34" charset="-122"/>
              <a:ea typeface="微软雅黑" panose="020B0503020204020204" pitchFamily="34" charset="-122"/>
            </a:endParaRPr>
          </a:p>
        </p:txBody>
      </p:sp>
      <p:pic>
        <p:nvPicPr>
          <p:cNvPr id="8193" name="Picture 1" descr="D:\imData\im\100924@nd\Image\e3b5ed234c7ea4f8804bb7e3d142d8a8.png"/>
          <p:cNvPicPr>
            <a:picLocks noChangeAspect="1" noChangeArrowheads="1"/>
          </p:cNvPicPr>
          <p:nvPr/>
        </p:nvPicPr>
        <p:blipFill>
          <a:blip r:embed="rId2" cstate="print"/>
          <a:srcRect/>
          <a:stretch>
            <a:fillRect/>
          </a:stretch>
        </p:blipFill>
        <p:spPr bwMode="auto">
          <a:xfrm>
            <a:off x="6438900" y="1782836"/>
            <a:ext cx="2819400" cy="3571875"/>
          </a:xfrm>
          <a:prstGeom prst="rect">
            <a:avLst/>
          </a:prstGeom>
          <a:noFill/>
        </p:spPr>
      </p:pic>
    </p:spTree>
    <p:extLst>
      <p:ext uri="{BB962C8B-B14F-4D97-AF65-F5344CB8AC3E}">
        <p14:creationId xmlns="" xmlns:p14="http://schemas.microsoft.com/office/powerpoint/2010/main" val="3991380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Hadoop</a:t>
            </a:r>
            <a:r>
              <a:rPr lang="en-US" altLang="zh-CN" dirty="0" smtClean="0"/>
              <a:t>-YARN</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20</a:t>
            </a:fld>
            <a:endParaRPr lang="en-US" altLang="zh-CN"/>
          </a:p>
        </p:txBody>
      </p:sp>
      <p:pic>
        <p:nvPicPr>
          <p:cNvPr id="5122" name="Picture 2"/>
          <p:cNvPicPr>
            <a:picLocks noGrp="1" noChangeAspect="1" noChangeArrowheads="1"/>
          </p:cNvPicPr>
          <p:nvPr>
            <p:ph idx="1"/>
          </p:nvPr>
        </p:nvPicPr>
        <p:blipFill>
          <a:blip r:embed="rId2"/>
          <a:srcRect/>
          <a:stretch>
            <a:fillRect/>
          </a:stretch>
        </p:blipFill>
        <p:spPr bwMode="auto">
          <a:xfrm>
            <a:off x="2489488" y="1268413"/>
            <a:ext cx="7213023" cy="48577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Hadoop-MapReduce</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21</a:t>
            </a:fld>
            <a:endParaRPr lang="en-US" altLang="zh-CN"/>
          </a:p>
        </p:txBody>
      </p:sp>
      <p:pic>
        <p:nvPicPr>
          <p:cNvPr id="6146" name="Picture 2"/>
          <p:cNvPicPr>
            <a:picLocks noGrp="1" noChangeAspect="1" noChangeArrowheads="1"/>
          </p:cNvPicPr>
          <p:nvPr>
            <p:ph idx="1"/>
          </p:nvPr>
        </p:nvPicPr>
        <p:blipFill>
          <a:blip r:embed="rId2"/>
          <a:srcRect/>
          <a:stretch>
            <a:fillRect/>
          </a:stretch>
        </p:blipFill>
        <p:spPr bwMode="auto">
          <a:xfrm>
            <a:off x="1571625" y="1606550"/>
            <a:ext cx="9048750" cy="418147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Hadoop-MapReduce</a:t>
            </a:r>
            <a:endParaRPr lang="zh-CN" altLang="en-US" dirty="0"/>
          </a:p>
        </p:txBody>
      </p:sp>
      <p:sp>
        <p:nvSpPr>
          <p:cNvPr id="3" name="内容占位符 2"/>
          <p:cNvSpPr>
            <a:spLocks noGrp="1"/>
          </p:cNvSpPr>
          <p:nvPr>
            <p:ph idx="1"/>
          </p:nvPr>
        </p:nvSpPr>
        <p:spPr/>
        <p:txBody>
          <a:bodyPr/>
          <a:lstStyle/>
          <a:p>
            <a:r>
              <a:rPr lang="en-US" altLang="zh-CN" dirty="0" smtClean="0"/>
              <a:t>Map-reduce</a:t>
            </a:r>
            <a:r>
              <a:rPr lang="zh-CN" altLang="en-US" dirty="0" smtClean="0"/>
              <a:t>的思想就是</a:t>
            </a:r>
            <a:r>
              <a:rPr lang="en-US" altLang="zh-CN" dirty="0" smtClean="0"/>
              <a:t>"</a:t>
            </a:r>
            <a:r>
              <a:rPr lang="zh-CN" altLang="en-US" dirty="0" smtClean="0"/>
              <a:t>分而治之</a:t>
            </a:r>
            <a:r>
              <a:rPr lang="en-US" altLang="zh-CN" dirty="0" smtClean="0"/>
              <a:t>"</a:t>
            </a:r>
          </a:p>
          <a:p>
            <a:r>
              <a:rPr lang="en-US" altLang="zh-CN" dirty="0" err="1" smtClean="0"/>
              <a:t>Mapper</a:t>
            </a:r>
            <a:r>
              <a:rPr lang="zh-CN" altLang="en-US" dirty="0" smtClean="0"/>
              <a:t>负责</a:t>
            </a:r>
            <a:r>
              <a:rPr lang="en-US" altLang="zh-CN" dirty="0" smtClean="0"/>
              <a:t>"</a:t>
            </a:r>
            <a:r>
              <a:rPr lang="zh-CN" altLang="en-US" dirty="0" smtClean="0"/>
              <a:t>分</a:t>
            </a:r>
            <a:r>
              <a:rPr lang="en-US" altLang="zh-CN" dirty="0" smtClean="0"/>
              <a:t>"</a:t>
            </a:r>
            <a:r>
              <a:rPr lang="zh-CN" altLang="en-US" dirty="0" smtClean="0"/>
              <a:t>，即把复杂的任务分解为若干个</a:t>
            </a:r>
            <a:r>
              <a:rPr lang="en-US" altLang="zh-CN" dirty="0" smtClean="0"/>
              <a:t>"</a:t>
            </a:r>
            <a:r>
              <a:rPr lang="zh-CN" altLang="en-US" dirty="0" smtClean="0"/>
              <a:t>简单的任务</a:t>
            </a:r>
            <a:r>
              <a:rPr lang="en-US" altLang="zh-CN" dirty="0" smtClean="0"/>
              <a:t>"</a:t>
            </a:r>
            <a:r>
              <a:rPr lang="zh-CN" altLang="en-US" dirty="0" smtClean="0"/>
              <a:t>执行</a:t>
            </a:r>
          </a:p>
          <a:p>
            <a:r>
              <a:rPr lang="en-US" altLang="zh-CN" dirty="0" smtClean="0"/>
              <a:t>Reducer</a:t>
            </a:r>
            <a:r>
              <a:rPr lang="zh-CN" altLang="en-US" dirty="0" smtClean="0"/>
              <a:t>对</a:t>
            </a:r>
            <a:r>
              <a:rPr lang="en-US" altLang="zh-CN" dirty="0" smtClean="0"/>
              <a:t>map</a:t>
            </a:r>
            <a:r>
              <a:rPr lang="zh-CN" altLang="en-US" dirty="0" smtClean="0"/>
              <a:t>阶段的结果进行汇总。</a:t>
            </a:r>
            <a:endParaRPr lang="en-US" altLang="zh-CN" dirty="0" smtClean="0"/>
          </a:p>
          <a:p>
            <a:r>
              <a:rPr lang="en-US" altLang="zh-CN" dirty="0" err="1" smtClean="0"/>
              <a:t>MapReduce</a:t>
            </a:r>
            <a:r>
              <a:rPr lang="en-US" altLang="zh-CN" dirty="0" smtClean="0"/>
              <a:t> </a:t>
            </a:r>
            <a:r>
              <a:rPr lang="zh-CN" altLang="en-US" dirty="0" smtClean="0"/>
              <a:t>是典型的批处理系统</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22</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大数据通用处理平台</a:t>
            </a:r>
            <a:r>
              <a:rPr lang="en-US" altLang="zh-CN" dirty="0" smtClean="0"/>
              <a:t>-Spark</a:t>
            </a:r>
            <a:endParaRPr lang="zh-CN" altLang="en-US" dirty="0"/>
          </a:p>
        </p:txBody>
      </p:sp>
      <p:sp>
        <p:nvSpPr>
          <p:cNvPr id="3" name="内容占位符 2"/>
          <p:cNvSpPr>
            <a:spLocks noGrp="1"/>
          </p:cNvSpPr>
          <p:nvPr>
            <p:ph idx="1"/>
          </p:nvPr>
        </p:nvSpPr>
        <p:spPr/>
        <p:txBody>
          <a:bodyPr/>
          <a:lstStyle/>
          <a:p>
            <a:r>
              <a:rPr lang="en-US" altLang="zh-CN" dirty="0" smtClean="0"/>
              <a:t>Spark</a:t>
            </a:r>
            <a:r>
              <a:rPr lang="zh-CN" altLang="en-US" dirty="0" smtClean="0"/>
              <a:t>基于这样的理念，当数据庞大时，把计算过程传递给数据要比把数据传递给计算过程要更富效率。每个节点存储（或缓存）它的数据集，然后任务被提交给节点。</a:t>
            </a:r>
            <a:endParaRPr lang="en-US" altLang="zh-CN" dirty="0" smtClean="0"/>
          </a:p>
          <a:p>
            <a:r>
              <a:rPr lang="en-US" altLang="zh-CN" dirty="0" smtClean="0"/>
              <a:t>Spark</a:t>
            </a:r>
            <a:r>
              <a:rPr lang="zh-CN" altLang="en-US" dirty="0" smtClean="0"/>
              <a:t>将应用程序整体翻译为一个</a:t>
            </a:r>
            <a:r>
              <a:rPr lang="en-US" altLang="zh-CN" dirty="0" smtClean="0"/>
              <a:t>DAG</a:t>
            </a:r>
            <a:r>
              <a:rPr lang="zh-CN" altLang="en-US" dirty="0" smtClean="0"/>
              <a:t>有向无环图进行调度和执行。相比</a:t>
            </a:r>
            <a:r>
              <a:rPr lang="en-US" altLang="zh-CN" dirty="0" err="1" smtClean="0"/>
              <a:t>MapReduce</a:t>
            </a:r>
            <a:r>
              <a:rPr lang="zh-CN" altLang="en-US" dirty="0" smtClean="0"/>
              <a:t>，</a:t>
            </a:r>
            <a:r>
              <a:rPr lang="en-US" altLang="zh-CN" dirty="0" smtClean="0"/>
              <a:t>Spark</a:t>
            </a:r>
            <a:r>
              <a:rPr lang="zh-CN" altLang="en-US" dirty="0" smtClean="0"/>
              <a:t>提供了更加优化和复杂的执行流</a:t>
            </a:r>
            <a:endParaRPr lang="en-US" altLang="zh-CN" dirty="0" smtClean="0"/>
          </a:p>
          <a:p>
            <a:r>
              <a:rPr lang="en-US" altLang="zh-CN" dirty="0" smtClean="0"/>
              <a:t>Spark</a:t>
            </a:r>
            <a:r>
              <a:rPr lang="zh-CN" altLang="en-US" dirty="0" smtClean="0"/>
              <a:t>数据存储的核心是弹性分布式数据集（</a:t>
            </a:r>
            <a:r>
              <a:rPr lang="en-US" altLang="zh-CN" dirty="0" smtClean="0"/>
              <a:t>RDD</a:t>
            </a:r>
            <a:r>
              <a:rPr lang="zh-CN" altLang="en-US" dirty="0" smtClean="0"/>
              <a:t>）</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23</a:t>
            </a:fld>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Spark</a:t>
            </a:r>
            <a:r>
              <a:rPr lang="zh-CN" altLang="en-US" dirty="0" smtClean="0"/>
              <a:t>弹性分布式数据集</a:t>
            </a:r>
            <a:r>
              <a:rPr lang="en-US" altLang="zh-CN" dirty="0" smtClean="0"/>
              <a:t>-RDD</a:t>
            </a:r>
            <a:r>
              <a:rPr lang="zh-CN" altLang="en-US" dirty="0" smtClean="0"/>
              <a:t>来源</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、从</a:t>
            </a:r>
            <a:r>
              <a:rPr lang="en-US" altLang="zh-CN" dirty="0" err="1" smtClean="0"/>
              <a:t>Hadoop</a:t>
            </a:r>
            <a:r>
              <a:rPr lang="zh-CN" altLang="en-US" dirty="0" smtClean="0"/>
              <a:t>文件系统（或与</a:t>
            </a:r>
            <a:r>
              <a:rPr lang="en-US" altLang="zh-CN" dirty="0" err="1" smtClean="0"/>
              <a:t>Hadoop</a:t>
            </a:r>
            <a:r>
              <a:rPr lang="zh-CN" altLang="en-US" dirty="0" smtClean="0"/>
              <a:t>兼容的其他持久化存储系统，如</a:t>
            </a:r>
            <a:r>
              <a:rPr lang="en-US" altLang="zh-CN" dirty="0" smtClean="0"/>
              <a:t>Hive</a:t>
            </a:r>
            <a:r>
              <a:rPr lang="zh-CN" altLang="en-US" dirty="0" smtClean="0"/>
              <a:t>、</a:t>
            </a:r>
            <a:r>
              <a:rPr lang="en-US" altLang="zh-CN" dirty="0" smtClean="0"/>
              <a:t>Cassandra</a:t>
            </a:r>
            <a:r>
              <a:rPr lang="zh-CN" altLang="en-US" dirty="0" smtClean="0"/>
              <a:t>、</a:t>
            </a:r>
            <a:r>
              <a:rPr lang="en-US" altLang="zh-CN" dirty="0" err="1" smtClean="0"/>
              <a:t>HBase</a:t>
            </a:r>
            <a:r>
              <a:rPr lang="zh-CN" altLang="en-US" dirty="0" smtClean="0"/>
              <a:t>）输入（如</a:t>
            </a:r>
            <a:r>
              <a:rPr lang="en-US" altLang="zh-CN" dirty="0" smtClean="0"/>
              <a:t>HDFS</a:t>
            </a:r>
            <a:r>
              <a:rPr lang="zh-CN" altLang="en-US" dirty="0" smtClean="0"/>
              <a:t>）创建。</a:t>
            </a:r>
          </a:p>
          <a:p>
            <a:r>
              <a:rPr lang="en-US" altLang="zh-CN" dirty="0" smtClean="0"/>
              <a:t>2</a:t>
            </a:r>
            <a:r>
              <a:rPr lang="zh-CN" altLang="en-US" dirty="0" smtClean="0"/>
              <a:t>、从父</a:t>
            </a:r>
            <a:r>
              <a:rPr lang="en-US" altLang="zh-CN" dirty="0" smtClean="0"/>
              <a:t>RDD</a:t>
            </a:r>
            <a:r>
              <a:rPr lang="zh-CN" altLang="en-US" dirty="0" smtClean="0"/>
              <a:t>转换得到新的</a:t>
            </a:r>
            <a:r>
              <a:rPr lang="en-US" altLang="zh-CN" dirty="0" smtClean="0"/>
              <a:t>RDD</a:t>
            </a:r>
            <a:r>
              <a:rPr lang="zh-CN" altLang="en-US" dirty="0" smtClean="0"/>
              <a:t>。</a:t>
            </a:r>
          </a:p>
          <a:p>
            <a:r>
              <a:rPr lang="en-US" altLang="zh-CN" dirty="0" smtClean="0"/>
              <a:t>3</a:t>
            </a:r>
            <a:r>
              <a:rPr lang="zh-CN" altLang="en-US" dirty="0" smtClean="0"/>
              <a:t>、调用</a:t>
            </a:r>
            <a:r>
              <a:rPr lang="en-US" altLang="zh-CN" dirty="0" err="1" smtClean="0"/>
              <a:t>SparkContext</a:t>
            </a:r>
            <a:r>
              <a:rPr lang="en-US" altLang="zh-CN" dirty="0" smtClean="0"/>
              <a:t>()</a:t>
            </a:r>
            <a:r>
              <a:rPr lang="zh-CN" altLang="en-US" dirty="0" smtClean="0"/>
              <a:t>方法的</a:t>
            </a:r>
            <a:r>
              <a:rPr lang="en-US" altLang="zh-CN" dirty="0" smtClean="0"/>
              <a:t>parallelize</a:t>
            </a:r>
            <a:r>
              <a:rPr lang="zh-CN" altLang="en-US" dirty="0" smtClean="0"/>
              <a:t>，将</a:t>
            </a:r>
            <a:r>
              <a:rPr lang="en-US" altLang="zh-CN" dirty="0" smtClean="0"/>
              <a:t>Driver</a:t>
            </a:r>
            <a:r>
              <a:rPr lang="zh-CN" altLang="en-US" dirty="0" smtClean="0"/>
              <a:t>上的数据集并行化，转化为分布式的</a:t>
            </a:r>
            <a:r>
              <a:rPr lang="en-US" altLang="zh-CN" dirty="0" smtClean="0"/>
              <a:t>RDD</a:t>
            </a:r>
            <a:r>
              <a:rPr lang="zh-CN" altLang="en-US" dirty="0" smtClean="0"/>
              <a:t>。</a:t>
            </a:r>
          </a:p>
          <a:p>
            <a:r>
              <a:rPr lang="en-US" altLang="zh-CN" dirty="0" smtClean="0"/>
              <a:t>4</a:t>
            </a:r>
            <a:r>
              <a:rPr lang="zh-CN" altLang="en-US" dirty="0" smtClean="0"/>
              <a:t>、更改</a:t>
            </a:r>
            <a:r>
              <a:rPr lang="en-US" altLang="zh-CN" dirty="0" smtClean="0"/>
              <a:t>RDD</a:t>
            </a:r>
            <a:r>
              <a:rPr lang="zh-CN" altLang="en-US" dirty="0" smtClean="0"/>
              <a:t>的持久性（</a:t>
            </a:r>
            <a:r>
              <a:rPr lang="en-US" altLang="zh-CN" dirty="0" smtClean="0"/>
              <a:t>persistence</a:t>
            </a:r>
            <a:r>
              <a:rPr lang="zh-CN" altLang="en-US" dirty="0" smtClean="0"/>
              <a:t>），例如</a:t>
            </a:r>
            <a:r>
              <a:rPr lang="en-US" altLang="zh-CN" dirty="0" smtClean="0"/>
              <a:t>cache()</a:t>
            </a:r>
            <a:r>
              <a:rPr lang="zh-CN" altLang="en-US" dirty="0" smtClean="0"/>
              <a:t>函数。默认</a:t>
            </a:r>
            <a:r>
              <a:rPr lang="en-US" altLang="zh-CN" dirty="0" smtClean="0"/>
              <a:t>RDD</a:t>
            </a:r>
            <a:r>
              <a:rPr lang="zh-CN" altLang="en-US" dirty="0" smtClean="0"/>
              <a:t>计算后会在内存中清除。通过</a:t>
            </a:r>
            <a:r>
              <a:rPr lang="en-US" altLang="zh-CN" dirty="0" smtClean="0"/>
              <a:t>cache()</a:t>
            </a:r>
            <a:r>
              <a:rPr lang="zh-CN" altLang="en-US" dirty="0" smtClean="0"/>
              <a:t>函数将计算后的</a:t>
            </a:r>
            <a:r>
              <a:rPr lang="en-US" altLang="zh-CN" dirty="0" smtClean="0"/>
              <a:t>RDD</a:t>
            </a:r>
            <a:r>
              <a:rPr lang="zh-CN" altLang="en-US" dirty="0" smtClean="0"/>
              <a:t>缓存在内存中。</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Spark</a:t>
            </a:r>
            <a:r>
              <a:rPr lang="zh-CN" altLang="en-US" dirty="0" smtClean="0"/>
              <a:t>弹性分布式数据集</a:t>
            </a:r>
            <a:r>
              <a:rPr lang="en-US" altLang="zh-CN" dirty="0" smtClean="0"/>
              <a:t>-</a:t>
            </a:r>
            <a:r>
              <a:rPr lang="zh-CN" altLang="en-US" dirty="0" smtClean="0"/>
              <a:t>转换</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a:t>
            </a:r>
            <a:r>
              <a:rPr lang="en-US" altLang="zh-CN" dirty="0" smtClean="0"/>
              <a:t>Transformation</a:t>
            </a:r>
            <a:r>
              <a:rPr lang="zh-CN" altLang="en-US" dirty="0" smtClean="0"/>
              <a:t>（变化）算子</a:t>
            </a:r>
            <a:r>
              <a:rPr lang="en-US" altLang="zh-CN" dirty="0" smtClean="0"/>
              <a:t>-</a:t>
            </a:r>
            <a:r>
              <a:rPr lang="zh-CN" altLang="en-US" dirty="0" smtClean="0"/>
              <a:t>延迟计算</a:t>
            </a:r>
            <a:endParaRPr lang="en-US" altLang="zh-CN" dirty="0" smtClean="0"/>
          </a:p>
          <a:p>
            <a:pPr>
              <a:buNone/>
            </a:pPr>
            <a:r>
              <a:rPr lang="en-US" dirty="0" smtClean="0"/>
              <a:t>    </a:t>
            </a:r>
            <a:r>
              <a:rPr lang="en-US" altLang="zh-CN" dirty="0" smtClean="0"/>
              <a:t>m</a:t>
            </a:r>
            <a:r>
              <a:rPr lang="en-US" dirty="0" smtClean="0"/>
              <a:t>ap</a:t>
            </a:r>
          </a:p>
          <a:p>
            <a:pPr>
              <a:buNone/>
            </a:pPr>
            <a:r>
              <a:rPr lang="en-US" dirty="0" smtClean="0"/>
              <a:t>    </a:t>
            </a:r>
            <a:r>
              <a:rPr lang="en-US" altLang="zh-CN" dirty="0" smtClean="0"/>
              <a:t>filter</a:t>
            </a:r>
          </a:p>
          <a:p>
            <a:pPr>
              <a:buNone/>
            </a:pPr>
            <a:r>
              <a:rPr lang="en-US" dirty="0" smtClean="0"/>
              <a:t>    </a:t>
            </a:r>
            <a:r>
              <a:rPr lang="en-US" dirty="0" err="1" smtClean="0"/>
              <a:t>groupByKey</a:t>
            </a:r>
            <a:endParaRPr lang="zh-CN" altLang="en-US" dirty="0" smtClean="0"/>
          </a:p>
          <a:p>
            <a:r>
              <a:rPr lang="zh-CN" altLang="en-US" dirty="0" smtClean="0"/>
              <a:t> </a:t>
            </a:r>
            <a:r>
              <a:rPr lang="en-US" altLang="zh-CN" dirty="0" smtClean="0"/>
              <a:t>2</a:t>
            </a:r>
            <a:r>
              <a:rPr lang="zh-CN" altLang="en-US" dirty="0" smtClean="0"/>
              <a:t>、</a:t>
            </a:r>
            <a:r>
              <a:rPr lang="en-US" altLang="zh-CN" dirty="0" smtClean="0"/>
              <a:t>Action</a:t>
            </a:r>
            <a:r>
              <a:rPr lang="zh-CN" altLang="en-US" dirty="0" smtClean="0"/>
              <a:t>（行动）算子</a:t>
            </a:r>
            <a:r>
              <a:rPr lang="en-US" altLang="zh-CN" dirty="0" smtClean="0"/>
              <a:t>-</a:t>
            </a:r>
            <a:r>
              <a:rPr lang="zh-CN" altLang="en-US" dirty="0" smtClean="0"/>
              <a:t>立刻计算</a:t>
            </a:r>
          </a:p>
          <a:p>
            <a:pPr>
              <a:buNone/>
            </a:pPr>
            <a:r>
              <a:rPr lang="en-US" altLang="zh-CN" dirty="0" smtClean="0"/>
              <a:t>   </a:t>
            </a:r>
            <a:r>
              <a:rPr lang="en-US" dirty="0" smtClean="0"/>
              <a:t>reduce</a:t>
            </a:r>
          </a:p>
          <a:p>
            <a:pPr>
              <a:buNone/>
            </a:pPr>
            <a:r>
              <a:rPr lang="en-US" altLang="zh-CN" dirty="0" smtClean="0"/>
              <a:t>   </a:t>
            </a:r>
            <a:r>
              <a:rPr lang="en-US" dirty="0" smtClean="0"/>
              <a:t>collect</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dirty="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25</a:t>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Spark</a:t>
            </a:r>
            <a:r>
              <a:rPr lang="zh-CN" altLang="en-US" dirty="0" smtClean="0"/>
              <a:t>与</a:t>
            </a:r>
            <a:r>
              <a:rPr lang="en-US" altLang="zh-CN" dirty="0" err="1" smtClean="0"/>
              <a:t>Hadoop</a:t>
            </a:r>
            <a:r>
              <a:rPr lang="en-US" altLang="zh-CN" dirty="0" smtClean="0"/>
              <a:t> </a:t>
            </a:r>
            <a:r>
              <a:rPr lang="zh-CN" altLang="en-US" dirty="0" smtClean="0"/>
              <a:t>差异</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26</a:t>
            </a:fld>
            <a:endParaRPr lang="en-US" altLang="zh-CN"/>
          </a:p>
        </p:txBody>
      </p:sp>
      <p:pic>
        <p:nvPicPr>
          <p:cNvPr id="7170" name="Picture 2"/>
          <p:cNvPicPr>
            <a:picLocks noGrp="1" noChangeAspect="1" noChangeArrowheads="1"/>
          </p:cNvPicPr>
          <p:nvPr>
            <p:ph idx="1"/>
          </p:nvPr>
        </p:nvPicPr>
        <p:blipFill>
          <a:blip r:embed="rId2"/>
          <a:srcRect/>
          <a:stretch>
            <a:fillRect/>
          </a:stretch>
        </p:blipFill>
        <p:spPr bwMode="auto">
          <a:xfrm>
            <a:off x="609600" y="1840040"/>
            <a:ext cx="10972800" cy="3714496"/>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516206" y="1157289"/>
            <a:ext cx="7675794" cy="4443412"/>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zh-CN" altLang="en-US" dirty="0" smtClean="0"/>
              <a:t>大数据通用处理平台</a:t>
            </a:r>
            <a:r>
              <a:rPr lang="en-US" altLang="zh-CN" dirty="0" smtClean="0"/>
              <a:t>-Storm</a:t>
            </a:r>
            <a:endParaRPr lang="zh-CN" altLang="en-US" dirty="0"/>
          </a:p>
        </p:txBody>
      </p:sp>
      <p:sp>
        <p:nvSpPr>
          <p:cNvPr id="3" name="内容占位符 2"/>
          <p:cNvSpPr>
            <a:spLocks noGrp="1"/>
          </p:cNvSpPr>
          <p:nvPr>
            <p:ph idx="1"/>
          </p:nvPr>
        </p:nvSpPr>
        <p:spPr>
          <a:xfrm>
            <a:off x="609600" y="1269030"/>
            <a:ext cx="4733925" cy="4855545"/>
          </a:xfrm>
        </p:spPr>
        <p:txBody>
          <a:bodyPr/>
          <a:lstStyle/>
          <a:p>
            <a:r>
              <a:rPr lang="en-US" altLang="zh-CN" dirty="0" smtClean="0"/>
              <a:t>Storm</a:t>
            </a:r>
            <a:r>
              <a:rPr lang="zh-CN" altLang="en-US" dirty="0" smtClean="0"/>
              <a:t>是</a:t>
            </a:r>
            <a:r>
              <a:rPr lang="zh-CN" altLang="en-US" dirty="0" smtClean="0"/>
              <a:t>流式</a:t>
            </a:r>
            <a:r>
              <a:rPr lang="zh-CN" altLang="en-US" dirty="0" smtClean="0"/>
              <a:t>实时分布式计算系统</a:t>
            </a:r>
            <a:endParaRPr lang="en-US" altLang="zh-CN" dirty="0" smtClean="0"/>
          </a:p>
          <a:p>
            <a:r>
              <a:rPr lang="en-US" altLang="zh-CN" dirty="0" smtClean="0"/>
              <a:t>Storm</a:t>
            </a:r>
            <a:r>
              <a:rPr lang="zh-CN" altLang="en-US" dirty="0" smtClean="0"/>
              <a:t>保证每个消息都会得到处理，而且它很快</a:t>
            </a:r>
            <a:r>
              <a:rPr lang="en-US" altLang="zh-CN" dirty="0" smtClean="0"/>
              <a:t>——</a:t>
            </a:r>
            <a:r>
              <a:rPr lang="zh-CN" altLang="en-US" dirty="0" smtClean="0"/>
              <a:t>在一个小集群中，每秒可以处理数以百万计的消息。</a:t>
            </a:r>
            <a:endParaRPr lang="en-US" altLang="zh-CN" dirty="0" smtClean="0"/>
          </a:p>
          <a:p>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27</a:t>
            </a:fld>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Storm</a:t>
            </a:r>
            <a:r>
              <a:rPr lang="zh-CN" altLang="en-US" dirty="0" smtClean="0"/>
              <a:t>核心组件介绍</a:t>
            </a:r>
            <a:endParaRPr lang="zh-CN" altLang="en-US" dirty="0"/>
          </a:p>
        </p:txBody>
      </p:sp>
      <p:sp>
        <p:nvSpPr>
          <p:cNvPr id="3" name="内容占位符 2"/>
          <p:cNvSpPr>
            <a:spLocks noGrp="1"/>
          </p:cNvSpPr>
          <p:nvPr>
            <p:ph idx="1"/>
          </p:nvPr>
        </p:nvSpPr>
        <p:spPr/>
        <p:txBody>
          <a:bodyPr>
            <a:normAutofit fontScale="92500"/>
          </a:bodyPr>
          <a:lstStyle/>
          <a:p>
            <a:r>
              <a:rPr lang="en-US" altLang="zh-CN" dirty="0" smtClean="0"/>
              <a:t>Nimbus</a:t>
            </a:r>
            <a:r>
              <a:rPr lang="zh-CN" altLang="en-US" dirty="0" smtClean="0"/>
              <a:t>（主节点）：负责资源分配和任务调度。</a:t>
            </a:r>
          </a:p>
          <a:p>
            <a:r>
              <a:rPr lang="en-US" altLang="zh-CN" dirty="0" smtClean="0"/>
              <a:t>Supervisor</a:t>
            </a:r>
            <a:r>
              <a:rPr lang="zh-CN" altLang="en-US" dirty="0" smtClean="0"/>
              <a:t>（从节点）：负责接受</a:t>
            </a:r>
            <a:r>
              <a:rPr lang="en-US" altLang="zh-CN" dirty="0" smtClean="0"/>
              <a:t>nimbus</a:t>
            </a:r>
            <a:r>
              <a:rPr lang="zh-CN" altLang="en-US" dirty="0" smtClean="0"/>
              <a:t>分配的任务，启动和停止属于自己管理的</a:t>
            </a:r>
            <a:r>
              <a:rPr lang="en-US" altLang="zh-CN" dirty="0" smtClean="0"/>
              <a:t>worker</a:t>
            </a:r>
            <a:r>
              <a:rPr lang="zh-CN" altLang="en-US" dirty="0" smtClean="0"/>
              <a:t>进程。</a:t>
            </a:r>
          </a:p>
          <a:p>
            <a:r>
              <a:rPr lang="en-US" altLang="zh-CN" dirty="0" smtClean="0"/>
              <a:t>Worker</a:t>
            </a:r>
            <a:r>
              <a:rPr lang="zh-CN" altLang="en-US" dirty="0" smtClean="0"/>
              <a:t>（进程）：运行具体处理组件逻辑的进程（其实就是一个</a:t>
            </a:r>
            <a:r>
              <a:rPr lang="en-US" altLang="zh-CN" dirty="0" smtClean="0"/>
              <a:t>JVM</a:t>
            </a:r>
            <a:r>
              <a:rPr lang="zh-CN" altLang="en-US" dirty="0" smtClean="0"/>
              <a:t>）。</a:t>
            </a:r>
            <a:r>
              <a:rPr lang="en-US" altLang="zh-CN" dirty="0" smtClean="0"/>
              <a:t>Worker</a:t>
            </a:r>
            <a:r>
              <a:rPr lang="zh-CN" altLang="en-US" dirty="0" smtClean="0"/>
              <a:t>运行的任务类型只有两种，一种是</a:t>
            </a:r>
            <a:r>
              <a:rPr lang="en-US" altLang="zh-CN" dirty="0" smtClean="0"/>
              <a:t>Spout</a:t>
            </a:r>
            <a:r>
              <a:rPr lang="zh-CN" altLang="en-US" dirty="0" smtClean="0"/>
              <a:t>任务，一种是</a:t>
            </a:r>
            <a:r>
              <a:rPr lang="en-US" altLang="zh-CN" dirty="0" smtClean="0"/>
              <a:t>Bolt</a:t>
            </a:r>
            <a:r>
              <a:rPr lang="zh-CN" altLang="en-US" dirty="0" smtClean="0"/>
              <a:t>任务。</a:t>
            </a:r>
          </a:p>
          <a:p>
            <a:r>
              <a:rPr lang="en-US" altLang="zh-CN" dirty="0" smtClean="0"/>
              <a:t>Task</a:t>
            </a:r>
            <a:r>
              <a:rPr lang="zh-CN" altLang="en-US" dirty="0" smtClean="0"/>
              <a:t>（线程）：</a:t>
            </a:r>
            <a:r>
              <a:rPr lang="en-US" altLang="zh-CN" dirty="0" smtClean="0"/>
              <a:t>worker</a:t>
            </a:r>
            <a:r>
              <a:rPr lang="zh-CN" altLang="en-US" dirty="0" smtClean="0"/>
              <a:t>中每一个</a:t>
            </a:r>
            <a:r>
              <a:rPr lang="en-US" altLang="zh-CN" dirty="0" smtClean="0"/>
              <a:t>spout/bolt</a:t>
            </a:r>
            <a:r>
              <a:rPr lang="zh-CN" altLang="en-US" dirty="0" smtClean="0"/>
              <a:t>的线程称为一个</a:t>
            </a:r>
            <a:r>
              <a:rPr lang="en-US" altLang="zh-CN" dirty="0" smtClean="0"/>
              <a:t>task. </a:t>
            </a:r>
          </a:p>
          <a:p>
            <a:r>
              <a:rPr lang="en-US" altLang="zh-CN" dirty="0" smtClean="0"/>
              <a:t>Zookeeper</a:t>
            </a:r>
            <a:r>
              <a:rPr lang="zh-CN" altLang="en-US" dirty="0" smtClean="0"/>
              <a:t>（分布式协调服务） </a:t>
            </a:r>
            <a:r>
              <a:rPr lang="en-US" altLang="zh-CN" dirty="0" smtClean="0"/>
              <a:t>:</a:t>
            </a:r>
            <a:r>
              <a:rPr lang="zh-CN" altLang="en-US" dirty="0" smtClean="0"/>
              <a:t>保存任务分配的信息、心跳信息、元数据信息。</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28</a:t>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Storm </a:t>
            </a:r>
            <a:r>
              <a:rPr lang="zh-CN" altLang="en-US" dirty="0" smtClean="0"/>
              <a:t>编程</a:t>
            </a:r>
            <a:r>
              <a:rPr lang="zh-CN" altLang="en-US" dirty="0" smtClean="0"/>
              <a:t>模型</a:t>
            </a:r>
            <a:endParaRPr lang="zh-CN" altLang="en-US" dirty="0"/>
          </a:p>
        </p:txBody>
      </p:sp>
      <p:sp>
        <p:nvSpPr>
          <p:cNvPr id="3" name="内容占位符 2"/>
          <p:cNvSpPr>
            <a:spLocks noGrp="1"/>
          </p:cNvSpPr>
          <p:nvPr>
            <p:ph idx="1"/>
          </p:nvPr>
        </p:nvSpPr>
        <p:spPr>
          <a:xfrm>
            <a:off x="609600" y="1269031"/>
            <a:ext cx="5505450" cy="4846020"/>
          </a:xfrm>
        </p:spPr>
        <p:txBody>
          <a:bodyPr>
            <a:normAutofit fontScale="77500" lnSpcReduction="20000"/>
          </a:bodyPr>
          <a:lstStyle/>
          <a:p>
            <a:r>
              <a:rPr lang="en-US" altLang="zh-CN" dirty="0" smtClean="0"/>
              <a:t>Topology</a:t>
            </a:r>
            <a:r>
              <a:rPr lang="zh-CN" altLang="en-US" dirty="0" smtClean="0"/>
              <a:t>：</a:t>
            </a:r>
            <a:r>
              <a:rPr lang="en-US" altLang="zh-CN" dirty="0" smtClean="0"/>
              <a:t>Storm</a:t>
            </a:r>
            <a:r>
              <a:rPr lang="zh-CN" altLang="en-US" dirty="0" smtClean="0"/>
              <a:t>中运行的一个实时应用程序的名称。（拓扑）</a:t>
            </a:r>
          </a:p>
          <a:p>
            <a:r>
              <a:rPr lang="en-US" altLang="zh-CN" dirty="0" smtClean="0"/>
              <a:t>Spout</a:t>
            </a:r>
            <a:r>
              <a:rPr lang="zh-CN" altLang="en-US" dirty="0" smtClean="0"/>
              <a:t>：在一个</a:t>
            </a:r>
            <a:r>
              <a:rPr lang="en-US" altLang="zh-CN" dirty="0" smtClean="0"/>
              <a:t>topology</a:t>
            </a:r>
            <a:r>
              <a:rPr lang="zh-CN" altLang="en-US" dirty="0" smtClean="0"/>
              <a:t>中获取源数据流的组件。   通常情况下</a:t>
            </a:r>
            <a:r>
              <a:rPr lang="en-US" altLang="zh-CN" dirty="0" smtClean="0"/>
              <a:t>spout</a:t>
            </a:r>
            <a:r>
              <a:rPr lang="zh-CN" altLang="en-US" dirty="0" smtClean="0"/>
              <a:t>会从外部数据源中读取数据，然后转换为</a:t>
            </a:r>
            <a:r>
              <a:rPr lang="en-US" altLang="zh-CN" dirty="0" smtClean="0"/>
              <a:t>topology</a:t>
            </a:r>
            <a:r>
              <a:rPr lang="zh-CN" altLang="en-US" dirty="0" smtClean="0"/>
              <a:t>内部的源数据。</a:t>
            </a:r>
          </a:p>
          <a:p>
            <a:r>
              <a:rPr lang="en-US" altLang="zh-CN" dirty="0" smtClean="0"/>
              <a:t>Bolt</a:t>
            </a:r>
            <a:r>
              <a:rPr lang="zh-CN" altLang="en-US" dirty="0" smtClean="0"/>
              <a:t>：接受数据然后执行处理的组件</a:t>
            </a:r>
            <a:r>
              <a:rPr lang="en-US" altLang="zh-CN" dirty="0" smtClean="0"/>
              <a:t>,</a:t>
            </a:r>
            <a:r>
              <a:rPr lang="zh-CN" altLang="en-US" dirty="0" smtClean="0"/>
              <a:t>用户可以在其中执行自己想要的操作。</a:t>
            </a:r>
          </a:p>
          <a:p>
            <a:r>
              <a:rPr lang="en-US" altLang="zh-CN" dirty="0" err="1" smtClean="0"/>
              <a:t>Tuple</a:t>
            </a:r>
            <a:r>
              <a:rPr lang="zh-CN" altLang="en-US" dirty="0" smtClean="0"/>
              <a:t>：一次消息传递的基本单元，理解为一组消息就是一个</a:t>
            </a:r>
            <a:r>
              <a:rPr lang="en-US" altLang="zh-CN" dirty="0" err="1" smtClean="0"/>
              <a:t>Tuple</a:t>
            </a:r>
            <a:r>
              <a:rPr lang="zh-CN" altLang="en-US" dirty="0" smtClean="0"/>
              <a:t>。</a:t>
            </a:r>
          </a:p>
          <a:p>
            <a:r>
              <a:rPr lang="en-US" altLang="zh-CN" dirty="0" smtClean="0"/>
              <a:t>Stream</a:t>
            </a:r>
            <a:r>
              <a:rPr lang="zh-CN" altLang="en-US" dirty="0" smtClean="0"/>
              <a:t>：表示数据的流向。</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29</a:t>
            </a:fld>
            <a:endParaRPr lang="en-US" altLang="zh-CN"/>
          </a:p>
        </p:txBody>
      </p:sp>
      <p:pic>
        <p:nvPicPr>
          <p:cNvPr id="1027" name="Picture 3"/>
          <p:cNvPicPr>
            <a:picLocks noChangeAspect="1" noChangeArrowheads="1"/>
          </p:cNvPicPr>
          <p:nvPr/>
        </p:nvPicPr>
        <p:blipFill>
          <a:blip r:embed="rId2"/>
          <a:srcRect/>
          <a:stretch>
            <a:fillRect/>
          </a:stretch>
        </p:blipFill>
        <p:spPr bwMode="auto">
          <a:xfrm>
            <a:off x="6267450" y="1243013"/>
            <a:ext cx="5314950" cy="357187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大数据的</a:t>
            </a:r>
            <a:r>
              <a:rPr lang="en-US" altLang="zh-CN" dirty="0" smtClean="0"/>
              <a:t>4V</a:t>
            </a:r>
            <a:r>
              <a:rPr lang="zh-CN" altLang="en-US" dirty="0" smtClean="0"/>
              <a:t>特性</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3</a:t>
            </a:fld>
            <a:endParaRPr lang="en-US" altLang="zh-CN"/>
          </a:p>
        </p:txBody>
      </p:sp>
      <p:sp>
        <p:nvSpPr>
          <p:cNvPr id="7" name="内容占位符 2"/>
          <p:cNvSpPr>
            <a:spLocks noGrp="1"/>
          </p:cNvSpPr>
          <p:nvPr>
            <p:ph idx="1"/>
          </p:nvPr>
        </p:nvSpPr>
        <p:spPr>
          <a:xfrm>
            <a:off x="866775" y="1373325"/>
            <a:ext cx="10420350" cy="4860000"/>
          </a:xfrm>
        </p:spPr>
        <p:txBody>
          <a:bodyPr>
            <a:normAutofit/>
          </a:bodyPr>
          <a:lstStyle/>
          <a:p>
            <a:pPr>
              <a:buFont typeface="Wingdings" pitchFamily="2" charset="2"/>
              <a:buChar char="n"/>
            </a:pPr>
            <a:r>
              <a:rPr lang="en-US" altLang="zh-CN" sz="3200" dirty="0" smtClean="0">
                <a:solidFill>
                  <a:schemeClr val="accent5"/>
                </a:solidFill>
              </a:rPr>
              <a:t> Volume </a:t>
            </a:r>
            <a:r>
              <a:rPr lang="zh-CN" altLang="en-US" sz="3200" dirty="0" smtClean="0">
                <a:solidFill>
                  <a:schemeClr val="accent5"/>
                </a:solidFill>
              </a:rPr>
              <a:t>：体量巨大</a:t>
            </a:r>
            <a:endParaRPr lang="en-US" altLang="zh-CN" sz="3200" dirty="0" smtClean="0">
              <a:solidFill>
                <a:schemeClr val="accent5"/>
              </a:solidFill>
            </a:endParaRPr>
          </a:p>
          <a:p>
            <a:pPr>
              <a:buFont typeface="Wingdings" pitchFamily="2" charset="2"/>
              <a:buChar char="n"/>
            </a:pPr>
            <a:r>
              <a:rPr lang="en-US" altLang="zh-CN" sz="3200" dirty="0" smtClean="0">
                <a:solidFill>
                  <a:schemeClr val="accent5"/>
                </a:solidFill>
              </a:rPr>
              <a:t> Variety  </a:t>
            </a:r>
            <a:r>
              <a:rPr lang="zh-CN" altLang="en-US" sz="3200" dirty="0" smtClean="0">
                <a:solidFill>
                  <a:schemeClr val="accent5"/>
                </a:solidFill>
              </a:rPr>
              <a:t>：数据类型繁多</a:t>
            </a:r>
            <a:endParaRPr lang="en-US" altLang="zh-CN" sz="3200" dirty="0" smtClean="0">
              <a:solidFill>
                <a:schemeClr val="accent5"/>
              </a:solidFill>
            </a:endParaRPr>
          </a:p>
          <a:p>
            <a:pPr>
              <a:buFont typeface="Wingdings" pitchFamily="2" charset="2"/>
              <a:buChar char="n"/>
            </a:pPr>
            <a:r>
              <a:rPr lang="fi-FI" altLang="zh-CN" sz="3200" dirty="0" smtClean="0">
                <a:solidFill>
                  <a:schemeClr val="accent5"/>
                </a:solidFill>
              </a:rPr>
              <a:t> Value    </a:t>
            </a:r>
            <a:r>
              <a:rPr lang="zh-CN" altLang="fi-FI" sz="3200" dirty="0" smtClean="0">
                <a:solidFill>
                  <a:schemeClr val="accent5"/>
                </a:solidFill>
              </a:rPr>
              <a:t>：价值密度低</a:t>
            </a:r>
            <a:endParaRPr lang="en-US" altLang="zh-CN" sz="3200" dirty="0" smtClean="0">
              <a:solidFill>
                <a:schemeClr val="accent5"/>
              </a:solidFill>
            </a:endParaRPr>
          </a:p>
          <a:p>
            <a:pPr>
              <a:buFont typeface="Wingdings" pitchFamily="2" charset="2"/>
              <a:buChar char="n"/>
            </a:pPr>
            <a:r>
              <a:rPr lang="en-US" altLang="zh-CN" sz="3200" dirty="0" smtClean="0">
                <a:solidFill>
                  <a:schemeClr val="accent5"/>
                </a:solidFill>
              </a:rPr>
              <a:t> Velocity</a:t>
            </a:r>
            <a:r>
              <a:rPr lang="zh-CN" altLang="en-US" sz="3200" dirty="0" smtClean="0">
                <a:solidFill>
                  <a:schemeClr val="accent5"/>
                </a:solidFill>
              </a:rPr>
              <a:t>：处理速度快</a:t>
            </a:r>
            <a:endParaRPr lang="en-US" altLang="zh-CN" sz="3200" dirty="0" smtClean="0">
              <a:solidFill>
                <a:schemeClr val="accent5"/>
              </a:solidFill>
            </a:endParaRPr>
          </a:p>
        </p:txBody>
      </p:sp>
    </p:spTree>
    <p:extLst>
      <p:ext uri="{BB962C8B-B14F-4D97-AF65-F5344CB8AC3E}">
        <p14:creationId xmlns="" xmlns:p14="http://schemas.microsoft.com/office/powerpoint/2010/main" val="23516060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大数据常用算法</a:t>
            </a:r>
            <a:r>
              <a:rPr lang="zh-CN" altLang="en-US" dirty="0" smtClean="0"/>
              <a:t>介绍</a:t>
            </a:r>
            <a:r>
              <a:rPr lang="en-US" altLang="zh-CN" dirty="0" smtClean="0"/>
              <a:t>-</a:t>
            </a:r>
            <a:r>
              <a:rPr lang="zh-CN" altLang="en-US" dirty="0" smtClean="0"/>
              <a:t>分类算法</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分类算法是把某个对象划分到某个具体的已经定义的类别</a:t>
            </a:r>
            <a:r>
              <a:rPr lang="zh-CN" altLang="en-US" dirty="0" smtClean="0"/>
              <a:t>当中</a:t>
            </a:r>
            <a:endParaRPr lang="en-US" altLang="zh-CN" dirty="0" smtClean="0"/>
          </a:p>
          <a:p>
            <a:r>
              <a:rPr lang="zh-CN" altLang="en-US" dirty="0" smtClean="0"/>
              <a:t>分类</a:t>
            </a:r>
            <a:r>
              <a:rPr lang="zh-CN" altLang="en-US" dirty="0" smtClean="0"/>
              <a:t>的概念很简单，就是给出一个样本</a:t>
            </a:r>
            <a:r>
              <a:rPr lang="en-US" altLang="zh-CN" dirty="0" smtClean="0"/>
              <a:t>x</a:t>
            </a:r>
            <a:r>
              <a:rPr lang="zh-CN" altLang="en-US" dirty="0" smtClean="0"/>
              <a:t>，判断样本所属的类别</a:t>
            </a:r>
            <a:r>
              <a:rPr lang="en-US" altLang="zh-CN" dirty="0" smtClean="0"/>
              <a:t>y</a:t>
            </a:r>
            <a:r>
              <a:rPr lang="zh-CN" altLang="en-US" dirty="0" smtClean="0"/>
              <a:t>，分类器就是映射函数</a:t>
            </a:r>
            <a:r>
              <a:rPr lang="en-US" altLang="zh-CN" dirty="0" smtClean="0"/>
              <a:t>f: y=f(x)</a:t>
            </a:r>
            <a:r>
              <a:rPr lang="zh-CN" altLang="en-US" dirty="0" smtClean="0"/>
              <a:t>。当然，这个函数是需要根据以往的经验（大量已知类别的样本集）来构造的。这个构造的过程，称为训练，而如何构造，就是分类算法了</a:t>
            </a:r>
            <a:r>
              <a:rPr lang="zh-CN" altLang="en-US" dirty="0" smtClean="0"/>
              <a:t>。</a:t>
            </a:r>
            <a:endParaRPr lang="en-US" altLang="zh-CN" dirty="0" smtClean="0"/>
          </a:p>
          <a:p>
            <a:r>
              <a:rPr lang="zh-CN" altLang="en-US" dirty="0" smtClean="0"/>
              <a:t>分类算法应用非常广泛，银行中风险评估、客户类别分类、文本检索和搜索引擎分类、安全领域中的入侵检测</a:t>
            </a:r>
            <a:r>
              <a:rPr lang="zh-CN" altLang="en-US" dirty="0" smtClean="0"/>
              <a:t>等等</a:t>
            </a:r>
            <a:endParaRPr lang="en-US" altLang="zh-CN" dirty="0" smtClean="0"/>
          </a:p>
          <a:p>
            <a:r>
              <a:rPr lang="zh-CN" altLang="en-US" dirty="0" smtClean="0"/>
              <a:t>分类算法有：决策树，神经网络，支持向量机模型，</a:t>
            </a:r>
            <a:r>
              <a:rPr lang="en-US" altLang="zh-CN" dirty="0" smtClean="0"/>
              <a:t>Logistic</a:t>
            </a:r>
            <a:r>
              <a:rPr lang="zh-CN" altLang="en-US" dirty="0" smtClean="0"/>
              <a:t>回归分析，以及核估计等等</a:t>
            </a:r>
            <a:endParaRPr lang="en-US" altLang="zh-CN" dirty="0" smtClean="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30</a:t>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大数据常用算法介绍</a:t>
            </a:r>
            <a:r>
              <a:rPr lang="en-US" altLang="zh-CN" dirty="0" smtClean="0"/>
              <a:t>-</a:t>
            </a:r>
            <a:r>
              <a:rPr lang="zh-CN" altLang="en-US" dirty="0" smtClean="0"/>
              <a:t>聚类算法</a:t>
            </a:r>
            <a:endParaRPr lang="zh-CN" altLang="en-US" dirty="0"/>
          </a:p>
        </p:txBody>
      </p:sp>
      <p:sp>
        <p:nvSpPr>
          <p:cNvPr id="3" name="内容占位符 2"/>
          <p:cNvSpPr>
            <a:spLocks noGrp="1"/>
          </p:cNvSpPr>
          <p:nvPr>
            <p:ph idx="1"/>
          </p:nvPr>
        </p:nvSpPr>
        <p:spPr/>
        <p:txBody>
          <a:bodyPr/>
          <a:lstStyle/>
          <a:p>
            <a:r>
              <a:rPr lang="zh-CN" altLang="en-US" dirty="0" smtClean="0"/>
              <a:t>聚类是把一些对象按照具体特征组织到若干个类别里</a:t>
            </a:r>
            <a:r>
              <a:rPr lang="en-US" altLang="zh-CN" dirty="0" smtClean="0"/>
              <a:t>,</a:t>
            </a:r>
            <a:r>
              <a:rPr lang="zh-CN" altLang="en-US" dirty="0" smtClean="0"/>
              <a:t>所属的类别不是预定义的</a:t>
            </a:r>
            <a:r>
              <a:rPr lang="zh-CN" altLang="en-US" dirty="0" smtClean="0"/>
              <a:t>。</a:t>
            </a:r>
            <a:endParaRPr lang="en-US" altLang="zh-CN" dirty="0" smtClean="0"/>
          </a:p>
          <a:p>
            <a:r>
              <a:rPr lang="zh-CN" altLang="en-US" dirty="0" smtClean="0"/>
              <a:t>在商业上，聚类可以帮助市场分析人员从消费者数据库中区分出不同的消费群体来，并且概括出每一类消费者的消费模式或者说</a:t>
            </a:r>
            <a:r>
              <a:rPr lang="zh-CN" altLang="en-US" dirty="0" smtClean="0"/>
              <a:t>习惯</a:t>
            </a:r>
            <a:endParaRPr lang="en-US" altLang="zh-CN" dirty="0" smtClean="0"/>
          </a:p>
          <a:p>
            <a:r>
              <a:rPr lang="zh-CN" altLang="en-US" dirty="0" smtClean="0"/>
              <a:t>聚类的方法有，基于链接关系的聚类算法，基于中心度的聚类算法，基于统计分布的聚类算法以及基于密度的聚类算法等等</a:t>
            </a:r>
            <a:endParaRPr lang="en-US" altLang="zh-CN" dirty="0" smtClean="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大数据常用算法</a:t>
            </a:r>
            <a:r>
              <a:rPr lang="zh-CN" altLang="en-US" dirty="0" smtClean="0"/>
              <a:t>介绍</a:t>
            </a:r>
            <a:r>
              <a:rPr lang="en-US" altLang="zh-CN" dirty="0" smtClean="0"/>
              <a:t>-</a:t>
            </a:r>
            <a:r>
              <a:rPr lang="zh-CN" altLang="en-US" dirty="0" smtClean="0"/>
              <a:t>协同过滤推荐</a:t>
            </a:r>
            <a:endParaRPr lang="zh-CN" altLang="en-US" dirty="0"/>
          </a:p>
        </p:txBody>
      </p:sp>
      <p:sp>
        <p:nvSpPr>
          <p:cNvPr id="3" name="内容占位符 2"/>
          <p:cNvSpPr>
            <a:spLocks noGrp="1"/>
          </p:cNvSpPr>
          <p:nvPr>
            <p:ph idx="1"/>
          </p:nvPr>
        </p:nvSpPr>
        <p:spPr/>
        <p:txBody>
          <a:bodyPr/>
          <a:lstStyle/>
          <a:p>
            <a:r>
              <a:rPr lang="zh-CN" altLang="en-US" dirty="0" smtClean="0"/>
              <a:t>基于用户</a:t>
            </a:r>
            <a:r>
              <a:rPr lang="en-US" altLang="zh-CN" dirty="0" smtClean="0"/>
              <a:t>(user-based)</a:t>
            </a:r>
            <a:r>
              <a:rPr lang="zh-CN" altLang="en-US" dirty="0" smtClean="0"/>
              <a:t>的协同过滤</a:t>
            </a:r>
            <a:r>
              <a:rPr lang="en-US" altLang="zh-CN" dirty="0" smtClean="0"/>
              <a:t>:</a:t>
            </a:r>
            <a:r>
              <a:rPr lang="zh-CN" altLang="en-US" dirty="0" smtClean="0"/>
              <a:t>主要考虑的是用户和用户之间的相似度，只要找出相似用户喜欢的物品，并预测目标用户对对应物品的评分，就可以找到评分最高的若干个物品推荐给用户</a:t>
            </a:r>
          </a:p>
          <a:p>
            <a:r>
              <a:rPr lang="zh-CN" altLang="en-US" dirty="0" smtClean="0"/>
              <a:t>基于项目</a:t>
            </a:r>
            <a:r>
              <a:rPr lang="en-US" altLang="zh-CN" dirty="0" smtClean="0"/>
              <a:t>(item-based)</a:t>
            </a:r>
            <a:r>
              <a:rPr lang="zh-CN" altLang="en-US" dirty="0" smtClean="0"/>
              <a:t>的协同过滤</a:t>
            </a:r>
            <a:r>
              <a:rPr lang="en-US" altLang="zh-CN" dirty="0" smtClean="0"/>
              <a:t>:</a:t>
            </a:r>
            <a:r>
              <a:rPr lang="zh-CN" altLang="en-US" dirty="0" smtClean="0"/>
              <a:t>找到物品和物品之间的相似度，只有找到了目标用户对某些物品的评分，那么我们就可以对相似度高的类似物品进行预测，将评分最高的若干个相似物品推荐给用户</a:t>
            </a:r>
          </a:p>
          <a:p>
            <a:r>
              <a:rPr lang="zh-CN" altLang="en-US" dirty="0" smtClean="0"/>
              <a:t>基于矩阵分解的方法的协同过滤</a:t>
            </a:r>
            <a:r>
              <a:rPr lang="en-US" altLang="zh-CN" dirty="0" smtClean="0"/>
              <a:t>:</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32</a:t>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学习路线图</a:t>
            </a:r>
            <a:endParaRPr lang="zh-CN" altLang="en-US" dirty="0"/>
          </a:p>
        </p:txBody>
      </p:sp>
      <p:pic>
        <p:nvPicPr>
          <p:cNvPr id="8" name="内容占位符 7" descr="png-BigData-by-StuQ.png">
            <a:hlinkClick r:id="rId2"/>
          </p:cNvPr>
          <p:cNvPicPr>
            <a:picLocks noGrp="1" noChangeAspect="1"/>
          </p:cNvPicPr>
          <p:nvPr>
            <p:ph idx="1"/>
          </p:nvPr>
        </p:nvPicPr>
        <p:blipFill>
          <a:blip r:embed="rId3" cstate="print"/>
          <a:stretch>
            <a:fillRect/>
          </a:stretch>
        </p:blipFill>
        <p:spPr>
          <a:xfrm>
            <a:off x="4448016" y="1268413"/>
            <a:ext cx="3295968" cy="4857750"/>
          </a:xfrm>
        </p:spPr>
      </p:pic>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33</a:t>
            </a:fld>
            <a:endParaRPr lang="en-US" altLang="zh-C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1864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大数据处理流程</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dirty="0"/>
              <a:t>网龙工程院</a:t>
            </a:r>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4</a:t>
            </a:fld>
            <a:endParaRPr lang="en-US" altLang="zh-CN" dirty="0"/>
          </a:p>
        </p:txBody>
      </p:sp>
      <p:pic>
        <p:nvPicPr>
          <p:cNvPr id="1027" name="Picture 3"/>
          <p:cNvPicPr>
            <a:picLocks noGrp="1" noChangeAspect="1" noChangeArrowheads="1"/>
          </p:cNvPicPr>
          <p:nvPr>
            <p:ph idx="1"/>
          </p:nvPr>
        </p:nvPicPr>
        <p:blipFill>
          <a:blip r:embed="rId2"/>
          <a:srcRect/>
          <a:stretch>
            <a:fillRect/>
          </a:stretch>
        </p:blipFill>
        <p:spPr bwMode="auto">
          <a:xfrm>
            <a:off x="1907976" y="1268413"/>
            <a:ext cx="8376047" cy="4857750"/>
          </a:xfrm>
          <a:prstGeom prst="rect">
            <a:avLst/>
          </a:prstGeom>
          <a:noFill/>
          <a:ln w="9525">
            <a:noFill/>
            <a:miter lim="800000"/>
            <a:headEnd/>
            <a:tailEnd/>
          </a:ln>
        </p:spPr>
      </p:pic>
    </p:spTree>
    <p:extLst>
      <p:ext uri="{BB962C8B-B14F-4D97-AF65-F5344CB8AC3E}">
        <p14:creationId xmlns="" xmlns:p14="http://schemas.microsoft.com/office/powerpoint/2010/main" val="2351606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srcRect/>
          <a:stretch>
            <a:fillRect/>
          </a:stretch>
        </p:blipFill>
        <p:spPr bwMode="auto">
          <a:xfrm>
            <a:off x="1014412" y="1611313"/>
            <a:ext cx="7229475" cy="2381250"/>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zh-CN" altLang="en-US" dirty="0" smtClean="0"/>
              <a:t>数据采集</a:t>
            </a:r>
            <a:r>
              <a:rPr lang="en-US" altLang="zh-CN" dirty="0" smtClean="0"/>
              <a:t>-Flume</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dirty="0"/>
          </a:p>
        </p:txBody>
      </p:sp>
      <p:sp>
        <p:nvSpPr>
          <p:cNvPr id="5" name="页脚占位符 4"/>
          <p:cNvSpPr>
            <a:spLocks noGrp="1"/>
          </p:cNvSpPr>
          <p:nvPr>
            <p:ph type="ftr" sz="quarter" idx="3"/>
          </p:nvPr>
        </p:nvSpPr>
        <p:spPr/>
        <p:txBody>
          <a:bodyPr/>
          <a:lstStyle/>
          <a:p>
            <a:pPr>
              <a:defRPr/>
            </a:pPr>
            <a:r>
              <a:rPr lang="zh-CN" altLang="en-US" dirty="0"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5</a:t>
            </a:fld>
            <a:endParaRPr lang="en-US" altLang="zh-CN" dirty="0"/>
          </a:p>
        </p:txBody>
      </p:sp>
      <p:sp>
        <p:nvSpPr>
          <p:cNvPr id="8" name="内容占位符 7"/>
          <p:cNvSpPr>
            <a:spLocks noGrp="1"/>
          </p:cNvSpPr>
          <p:nvPr>
            <p:ph idx="1"/>
          </p:nvPr>
        </p:nvSpPr>
        <p:spPr/>
        <p:txBody>
          <a:bodyPr/>
          <a:lstStyle/>
          <a:p>
            <a:r>
              <a:rPr lang="en-US" altLang="zh-CN" sz="2000" dirty="0" smtClean="0"/>
              <a:t>Flume</a:t>
            </a:r>
            <a:r>
              <a:rPr lang="zh-CN" altLang="en-US" sz="2000" dirty="0" smtClean="0"/>
              <a:t>是一个分布式、可靠、和高可用的海量日志聚合的系统</a:t>
            </a:r>
            <a:endParaRPr lang="en-US" altLang="zh-CN" sz="2000" dirty="0" smtClean="0"/>
          </a:p>
          <a:p>
            <a:endParaRPr lang="en-US" altLang="zh-CN" dirty="0" smtClean="0"/>
          </a:p>
          <a:p>
            <a:endParaRPr lang="en-US" altLang="zh-CN" dirty="0" smtClean="0"/>
          </a:p>
          <a:p>
            <a:endParaRPr lang="en-US" altLang="zh-CN" dirty="0" smtClean="0"/>
          </a:p>
          <a:p>
            <a:r>
              <a:rPr lang="en-US" altLang="zh-CN" sz="2000" dirty="0" smtClean="0"/>
              <a:t>Source</a:t>
            </a:r>
            <a:r>
              <a:rPr lang="zh-CN" altLang="en-US" sz="2000" dirty="0" smtClean="0"/>
              <a:t>：数据源</a:t>
            </a:r>
          </a:p>
          <a:p>
            <a:r>
              <a:rPr lang="en-US" altLang="zh-CN" sz="2000" dirty="0" smtClean="0"/>
              <a:t>Channel</a:t>
            </a:r>
            <a:r>
              <a:rPr lang="zh-CN" altLang="en-US" sz="2000" dirty="0" smtClean="0"/>
              <a:t>：管道。数据流通和存储的通道</a:t>
            </a:r>
          </a:p>
          <a:p>
            <a:r>
              <a:rPr lang="en-US" altLang="zh-CN" sz="2000" dirty="0" smtClean="0"/>
              <a:t>Sink</a:t>
            </a:r>
            <a:r>
              <a:rPr lang="zh-CN" altLang="en-US" sz="2000" dirty="0" smtClean="0"/>
              <a:t>：用来接收</a:t>
            </a:r>
            <a:r>
              <a:rPr lang="en-US" altLang="zh-CN" sz="2000" dirty="0" smtClean="0"/>
              <a:t>channel</a:t>
            </a:r>
            <a:r>
              <a:rPr lang="zh-CN" altLang="en-US" sz="2000" dirty="0" smtClean="0"/>
              <a:t>传输的数据并将之传送到指定的地方，可以直接存入</a:t>
            </a:r>
            <a:r>
              <a:rPr lang="en-US" altLang="zh-CN" sz="2000" dirty="0" err="1" smtClean="0"/>
              <a:t>HBase</a:t>
            </a:r>
            <a:r>
              <a:rPr lang="zh-CN" altLang="en-US" sz="2000" dirty="0" smtClean="0"/>
              <a:t>、</a:t>
            </a:r>
            <a:r>
              <a:rPr lang="en-US" altLang="zh-CN" sz="2000" dirty="0" smtClean="0"/>
              <a:t>HDFS</a:t>
            </a:r>
            <a:r>
              <a:rPr lang="zh-CN" altLang="en-US" sz="2000" dirty="0" smtClean="0"/>
              <a:t>。</a:t>
            </a:r>
            <a:endParaRPr lang="en-US" altLang="zh-CN" sz="2000" dirty="0" smtClean="0"/>
          </a:p>
          <a:p>
            <a:endParaRPr lang="zh-CN" altLang="en-US"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数据采集</a:t>
            </a:r>
            <a:r>
              <a:rPr lang="en-US" altLang="zh-CN" dirty="0" smtClean="0"/>
              <a:t>-</a:t>
            </a:r>
            <a:r>
              <a:rPr lang="en-US" altLang="zh-CN" dirty="0" err="1" smtClean="0"/>
              <a:t>kafka</a:t>
            </a:r>
            <a:r>
              <a:rPr lang="en-US" altLang="zh-CN" dirty="0" smtClean="0"/>
              <a:t> </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6</a:t>
            </a:fld>
            <a:endParaRPr lang="en-US" altLang="zh-CN"/>
          </a:p>
        </p:txBody>
      </p:sp>
      <p:sp>
        <p:nvSpPr>
          <p:cNvPr id="8" name="内容占位符 7"/>
          <p:cNvSpPr>
            <a:spLocks noGrp="1"/>
          </p:cNvSpPr>
          <p:nvPr>
            <p:ph idx="1"/>
          </p:nvPr>
        </p:nvSpPr>
        <p:spPr/>
        <p:txBody>
          <a:bodyPr/>
          <a:lstStyle/>
          <a:p>
            <a:r>
              <a:rPr lang="en-US" altLang="zh-CN" dirty="0" smtClean="0"/>
              <a:t>Kafka</a:t>
            </a:r>
            <a:r>
              <a:rPr lang="zh-CN" altLang="en-US" dirty="0" smtClean="0"/>
              <a:t>是</a:t>
            </a:r>
            <a:r>
              <a:rPr lang="en-US" altLang="zh-CN" dirty="0" err="1" smtClean="0"/>
              <a:t>Linkedin</a:t>
            </a:r>
            <a:r>
              <a:rPr lang="zh-CN" altLang="en-US" dirty="0" smtClean="0"/>
              <a:t>于</a:t>
            </a:r>
            <a:r>
              <a:rPr lang="en-US" altLang="zh-CN" dirty="0" smtClean="0"/>
              <a:t>2010</a:t>
            </a:r>
            <a:r>
              <a:rPr lang="zh-CN" altLang="en-US" dirty="0" smtClean="0"/>
              <a:t>年</a:t>
            </a:r>
            <a:r>
              <a:rPr lang="en-US" altLang="zh-CN" dirty="0" smtClean="0"/>
              <a:t>12</a:t>
            </a:r>
            <a:r>
              <a:rPr lang="zh-CN" altLang="en-US" dirty="0" smtClean="0"/>
              <a:t>月份开源的消息系统，它主要用于处理活跃的流式数据</a:t>
            </a:r>
            <a:endParaRPr lang="en-US" altLang="zh-CN" dirty="0" smtClean="0"/>
          </a:p>
          <a:p>
            <a:r>
              <a:rPr lang="zh-CN" altLang="en-US" dirty="0" smtClean="0"/>
              <a:t>生产者</a:t>
            </a:r>
            <a:r>
              <a:rPr lang="en-US" altLang="zh-CN" dirty="0" smtClean="0"/>
              <a:t>: producer </a:t>
            </a:r>
          </a:p>
          <a:p>
            <a:r>
              <a:rPr lang="zh-CN" altLang="en-US" dirty="0" smtClean="0"/>
              <a:t>消费者</a:t>
            </a:r>
            <a:r>
              <a:rPr lang="en-US" altLang="zh-CN" dirty="0" smtClean="0"/>
              <a:t>: consumer </a:t>
            </a:r>
          </a:p>
          <a:p>
            <a:r>
              <a:rPr lang="zh-CN" altLang="en-US" dirty="0" smtClean="0"/>
              <a:t>主题  </a:t>
            </a:r>
            <a:r>
              <a:rPr lang="en-US" altLang="zh-CN" dirty="0" smtClean="0"/>
              <a:t>: topic </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5948363" y="1919288"/>
            <a:ext cx="5457825" cy="2676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数据采集</a:t>
            </a:r>
            <a:r>
              <a:rPr lang="en-US" altLang="zh-CN" dirty="0" smtClean="0"/>
              <a:t>-</a:t>
            </a:r>
            <a:r>
              <a:rPr lang="zh-CN" altLang="en-US" dirty="0" smtClean="0"/>
              <a:t>处理链</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7</a:t>
            </a:fld>
            <a:endParaRPr lang="en-US" altLang="zh-CN"/>
          </a:p>
        </p:txBody>
      </p:sp>
      <p:pic>
        <p:nvPicPr>
          <p:cNvPr id="4099" name="Picture 3"/>
          <p:cNvPicPr>
            <a:picLocks noGrp="1" noChangeAspect="1" noChangeArrowheads="1"/>
          </p:cNvPicPr>
          <p:nvPr>
            <p:ph idx="1"/>
          </p:nvPr>
        </p:nvPicPr>
        <p:blipFill>
          <a:blip r:embed="rId2"/>
          <a:srcRect/>
          <a:stretch>
            <a:fillRect/>
          </a:stretch>
        </p:blipFill>
        <p:spPr bwMode="auto">
          <a:xfrm>
            <a:off x="1866900" y="1268413"/>
            <a:ext cx="8458200" cy="485775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1123950" y="1724025"/>
            <a:ext cx="8535138" cy="4776787"/>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zh-CN" altLang="en-US" dirty="0" smtClean="0"/>
              <a:t>数据采集</a:t>
            </a:r>
            <a:r>
              <a:rPr lang="en-US" altLang="zh-CN" dirty="0" smtClean="0"/>
              <a:t>-</a:t>
            </a:r>
            <a:r>
              <a:rPr lang="en-US" altLang="zh-CN" dirty="0" err="1" smtClean="0"/>
              <a:t>sqoop</a:t>
            </a:r>
            <a:r>
              <a:rPr lang="en-US" altLang="zh-CN" dirty="0" smtClean="0"/>
              <a:t> </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dirty="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8</a:t>
            </a:fld>
            <a:endParaRPr lang="en-US" altLang="zh-CN"/>
          </a:p>
        </p:txBody>
      </p:sp>
      <p:sp>
        <p:nvSpPr>
          <p:cNvPr id="8" name="内容占位符 7"/>
          <p:cNvSpPr>
            <a:spLocks noGrp="1"/>
          </p:cNvSpPr>
          <p:nvPr>
            <p:ph idx="1"/>
          </p:nvPr>
        </p:nvSpPr>
        <p:spPr/>
        <p:txBody>
          <a:bodyPr/>
          <a:lstStyle/>
          <a:p>
            <a:r>
              <a:rPr lang="en-US" altLang="zh-CN" dirty="0" err="1" smtClean="0"/>
              <a:t>Sqoop</a:t>
            </a:r>
            <a:r>
              <a:rPr lang="en-US" altLang="zh-CN" dirty="0" smtClean="0"/>
              <a:t> </a:t>
            </a:r>
            <a:r>
              <a:rPr lang="zh-CN" altLang="en-US" dirty="0" smtClean="0"/>
              <a:t>是 </a:t>
            </a:r>
            <a:r>
              <a:rPr lang="en-US" altLang="zh-CN" dirty="0" smtClean="0"/>
              <a:t>apache </a:t>
            </a:r>
            <a:r>
              <a:rPr lang="zh-CN" altLang="en-US" dirty="0" smtClean="0"/>
              <a:t>下用于 </a:t>
            </a:r>
            <a:r>
              <a:rPr lang="en-US" altLang="zh-CN" dirty="0" smtClean="0"/>
              <a:t>RDBMS </a:t>
            </a:r>
            <a:r>
              <a:rPr lang="zh-CN" altLang="en-US" dirty="0" smtClean="0"/>
              <a:t>和 </a:t>
            </a:r>
            <a:r>
              <a:rPr lang="en-US" altLang="zh-CN" dirty="0" smtClean="0"/>
              <a:t>HDFS </a:t>
            </a:r>
            <a:r>
              <a:rPr lang="zh-CN" altLang="en-US" dirty="0" smtClean="0"/>
              <a:t>互相导数据的工具</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619500" y="1724797"/>
            <a:ext cx="8267700" cy="4737916"/>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zh-CN" altLang="en-US" dirty="0" smtClean="0"/>
              <a:t>数据存储</a:t>
            </a:r>
            <a:r>
              <a:rPr lang="en-US" altLang="zh-CN" dirty="0" smtClean="0"/>
              <a:t>-HDFS</a:t>
            </a:r>
            <a:endParaRPr lang="zh-CN" altLang="en-US" dirty="0"/>
          </a:p>
        </p:txBody>
      </p:sp>
      <p:sp>
        <p:nvSpPr>
          <p:cNvPr id="3" name="内容占位符 2"/>
          <p:cNvSpPr>
            <a:spLocks noGrp="1"/>
          </p:cNvSpPr>
          <p:nvPr>
            <p:ph idx="1"/>
          </p:nvPr>
        </p:nvSpPr>
        <p:spPr/>
        <p:txBody>
          <a:bodyPr/>
          <a:lstStyle/>
          <a:p>
            <a:r>
              <a:rPr lang="zh-CN" altLang="en-US" dirty="0" smtClean="0"/>
              <a:t>分布式文件系统，提供高吞吐量的应用程序数据访问</a:t>
            </a:r>
            <a:endParaRPr lang="en-US" altLang="zh-CN" dirty="0" smtClean="0"/>
          </a:p>
          <a:p>
            <a:r>
              <a:rPr lang="zh-CN" altLang="en-US" dirty="0" smtClean="0"/>
              <a:t>元数据节点（</a:t>
            </a:r>
            <a:r>
              <a:rPr lang="en-US" altLang="zh-CN" dirty="0" err="1" smtClean="0"/>
              <a:t>NameNode</a:t>
            </a:r>
            <a:r>
              <a:rPr lang="zh-CN" altLang="en-US" dirty="0" smtClean="0"/>
              <a:t>）</a:t>
            </a:r>
            <a:endParaRPr lang="en-US" altLang="zh-CN" dirty="0" smtClean="0"/>
          </a:p>
          <a:p>
            <a:r>
              <a:rPr lang="zh-CN" altLang="en-US" dirty="0" smtClean="0"/>
              <a:t>数据节点（</a:t>
            </a:r>
            <a:r>
              <a:rPr lang="en-US" altLang="zh-CN" dirty="0" err="1" smtClean="0"/>
              <a:t>DataNode</a:t>
            </a:r>
            <a:r>
              <a:rPr lang="zh-CN" altLang="en-US" dirty="0" smtClean="0"/>
              <a:t>）</a:t>
            </a:r>
            <a:endParaRPr lang="zh-CN" altLang="en-US" dirty="0"/>
          </a:p>
        </p:txBody>
      </p:sp>
      <p:sp>
        <p:nvSpPr>
          <p:cNvPr id="4" name="日期占位符 3"/>
          <p:cNvSpPr>
            <a:spLocks noGrp="1"/>
          </p:cNvSpPr>
          <p:nvPr>
            <p:ph type="dt" sz="half" idx="2"/>
          </p:nvPr>
        </p:nvSpPr>
        <p:spPr/>
        <p:txBody>
          <a:bodyPr/>
          <a:lstStyle/>
          <a:p>
            <a:pPr>
              <a:defRPr/>
            </a:pPr>
            <a:fld id="{45B263E9-22A0-49D4-ACD1-C0DCAE04C867}" type="datetime1">
              <a:rPr lang="zh-CN" altLang="en-US" smtClean="0"/>
              <a:pPr>
                <a:defRPr/>
              </a:pPr>
              <a:t>2017/12/26</a:t>
            </a:fld>
            <a:endParaRPr lang="en-US" sz="1800"/>
          </a:p>
        </p:txBody>
      </p:sp>
      <p:sp>
        <p:nvSpPr>
          <p:cNvPr id="5" name="页脚占位符 4"/>
          <p:cNvSpPr>
            <a:spLocks noGrp="1"/>
          </p:cNvSpPr>
          <p:nvPr>
            <p:ph type="ftr" sz="quarter" idx="3"/>
          </p:nvPr>
        </p:nvSpPr>
        <p:spPr/>
        <p:txBody>
          <a:bodyPr/>
          <a:lstStyle/>
          <a:p>
            <a:pPr>
              <a:defRPr/>
            </a:pPr>
            <a:r>
              <a:rPr lang="zh-CN" altLang="en-US" smtClean="0"/>
              <a:t>网龙工程院</a:t>
            </a:r>
            <a:endParaRPr lang="zh-CN" altLang="en-US" dirty="0"/>
          </a:p>
        </p:txBody>
      </p:sp>
      <p:sp>
        <p:nvSpPr>
          <p:cNvPr id="6" name="灯片编号占位符 5"/>
          <p:cNvSpPr>
            <a:spLocks noGrp="1"/>
          </p:cNvSpPr>
          <p:nvPr>
            <p:ph type="sldNum" sz="quarter" idx="4"/>
          </p:nvPr>
        </p:nvSpPr>
        <p:spPr/>
        <p:txBody>
          <a:bodyPr/>
          <a:lstStyle/>
          <a:p>
            <a:pPr>
              <a:defRPr/>
            </a:pPr>
            <a:fld id="{00021E0E-8712-4179-8A85-DC255067EC41}" type="slidenum">
              <a:rPr lang="zh-CN" altLang="en-US" smtClean="0"/>
              <a:pPr>
                <a:defRPr/>
              </a:pPr>
              <a:t>9</a:t>
            </a:fld>
            <a:endParaRPr lang="en-US" altLang="zh-CN"/>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GUID" val="PPT2_1990593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14852</TotalTime>
  <Words>1875</Words>
  <Application>Microsoft Office PowerPoint</Application>
  <PresentationFormat>自定义</PresentationFormat>
  <Paragraphs>236</Paragraphs>
  <Slides>34</Slides>
  <Notes>1</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主题</vt:lpstr>
      <vt:lpstr>大数据入门</vt:lpstr>
      <vt:lpstr>课程简介</vt:lpstr>
      <vt:lpstr>大数据的4V特性</vt:lpstr>
      <vt:lpstr>大数据处理流程</vt:lpstr>
      <vt:lpstr>数据采集-Flume</vt:lpstr>
      <vt:lpstr>数据采集-kafka </vt:lpstr>
      <vt:lpstr>数据采集-处理链</vt:lpstr>
      <vt:lpstr>数据采集-sqoop </vt:lpstr>
      <vt:lpstr>数据存储-HDFS</vt:lpstr>
      <vt:lpstr>数据存储-HBase</vt:lpstr>
      <vt:lpstr>数据存储-Ceph</vt:lpstr>
      <vt:lpstr>数据存储-Ceph寻址</vt:lpstr>
      <vt:lpstr>数据分析&amp;挖掘-Hive</vt:lpstr>
      <vt:lpstr>数据分析&amp;挖掘- Mahout</vt:lpstr>
      <vt:lpstr>数据分析&amp;挖掘- RHadoop</vt:lpstr>
      <vt:lpstr>结果可视化- D3.js</vt:lpstr>
      <vt:lpstr>结果可视化-R </vt:lpstr>
      <vt:lpstr>大数据通用处理平台-Hadoop</vt:lpstr>
      <vt:lpstr>Hadoop-运算流程</vt:lpstr>
      <vt:lpstr>Hadoop-YARN</vt:lpstr>
      <vt:lpstr>Hadoop-MapReduce</vt:lpstr>
      <vt:lpstr>Hadoop-MapReduce</vt:lpstr>
      <vt:lpstr>大数据通用处理平台-Spark</vt:lpstr>
      <vt:lpstr>Spark弹性分布式数据集-RDD来源</vt:lpstr>
      <vt:lpstr>Spark弹性分布式数据集-转换</vt:lpstr>
      <vt:lpstr>Spark与Hadoop 差异</vt:lpstr>
      <vt:lpstr>大数据通用处理平台-Storm</vt:lpstr>
      <vt:lpstr>Storm核心组件介绍</vt:lpstr>
      <vt:lpstr>Storm 编程模型</vt:lpstr>
      <vt:lpstr>大数据常用算法介绍-分类算法</vt:lpstr>
      <vt:lpstr>大数据常用算法介绍-聚类算法</vt:lpstr>
      <vt:lpstr>大数据常用算法介绍-协同过滤推荐</vt:lpstr>
      <vt:lpstr>学习路线图</vt:lpstr>
      <vt:lpstr>幻灯片 34</vt:lpstr>
    </vt:vector>
  </TitlesOfParts>
  <Company>ND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黄振</dc:creator>
  <cp:lastModifiedBy>王斌</cp:lastModifiedBy>
  <cp:revision>1201</cp:revision>
  <dcterms:created xsi:type="dcterms:W3CDTF">2016-09-22T03:56:16Z</dcterms:created>
  <dcterms:modified xsi:type="dcterms:W3CDTF">2017-12-26T07:22:59Z</dcterms:modified>
</cp:coreProperties>
</file>